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2" r:id="rId4"/>
    <p:sldId id="265" r:id="rId5"/>
    <p:sldId id="267" r:id="rId6"/>
    <p:sldId id="270" r:id="rId7"/>
    <p:sldId id="272" r:id="rId8"/>
    <p:sldId id="273" r:id="rId9"/>
    <p:sldId id="266" r:id="rId10"/>
    <p:sldId id="269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서울남산체 B" panose="02020503020101020101" pitchFamily="18" charset="-127"/>
      <p:regular r:id="rId15"/>
    </p:embeddedFont>
    <p:embeddedFont>
      <p:font typeface="서울남산체 EB" panose="02020503020101020101" pitchFamily="18" charset="-127"/>
      <p:regular r:id="rId16"/>
    </p:embeddedFont>
    <p:embeddedFont>
      <p:font typeface="서울남산체 L" panose="020205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현수" initials="정현" lastIdx="2" clrIdx="0">
    <p:extLst>
      <p:ext uri="{19B8F6BF-5375-455C-9EA6-DF929625EA0E}">
        <p15:presenceInfo xmlns:p15="http://schemas.microsoft.com/office/powerpoint/2012/main" userId="8ae539c6f47095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CBFF"/>
    <a:srgbClr val="FFCB25"/>
    <a:srgbClr val="00F076"/>
    <a:srgbClr val="F83648"/>
    <a:srgbClr val="FFDF00"/>
    <a:srgbClr val="00D2FF"/>
    <a:srgbClr val="00CEFF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4" autoAdjust="0"/>
    <p:restoredTop sz="94660"/>
  </p:normalViewPr>
  <p:slideViewPr>
    <p:cSldViewPr snapToGrid="0">
      <p:cViewPr>
        <p:scale>
          <a:sx n="76" d="100"/>
          <a:sy n="76" d="100"/>
        </p:scale>
        <p:origin x="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7B3F2-B922-4E01-87A3-4AE4531E902A}" type="datetimeFigureOut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AC650-5162-47DA-B6E6-35292557C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4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4F0B-F9E6-4F2C-9D89-DBFAAF69C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1E63E6-7021-469E-A0CB-8DB55A252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805635-81AB-4D79-BA46-49A22F22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5D7F-1BC9-4154-B7FB-C4763F345EF0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25D81-02B2-46D6-9FA7-3B8C901C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08D54-EB07-4173-86FC-2D6DEBCE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8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9F89A-F471-47C7-B78F-F3614D60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F0E416-D764-40C5-8D3D-78D68CCC8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2FF3D-B142-4A2F-9229-F02E60083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D538-09C3-403C-AC98-7C591FDE873D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9280-7D7F-4EA8-BF65-4E4723AE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B97A3-2B91-48F8-8254-86A4B3A4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9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7EA55-1C91-4310-85C3-5D7A8FCB9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2997AF-0D69-4E28-A4A7-3003BB83E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0746F-B9E1-4B0B-A139-4E4D42A7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81C-20C0-417A-B9D0-34CD73F2F4E3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45C554-BC3F-4BEC-BF1A-9CAABAFB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58613-9106-4497-8449-E075B3C9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94ED0-2BB3-4E24-A232-DA9B60FD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FEC55-9B1C-4EBB-AFE4-B51A1FBF3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3F68C-0DF5-4CF9-ABF3-FF930469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40E0-9327-4E45-90CD-4A6FE40F7B21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55F41-6158-4E86-B641-A5F2A298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D47BC0-4C5E-4862-ACCE-84807F76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06A8D-7D4C-4ED3-BBEF-37253C2B9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AC267-611B-4476-86EB-91A95EBB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429F4-3D4D-436E-9FE7-8850F602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9AB0-EB37-4DFB-8497-857D6DECCE49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4EE79-8BE4-422D-9C5F-83263E46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AFAAF-305E-4D82-99AE-4E49FA81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4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12A6A-2C88-4C4E-8044-63CEF048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EED4D-F0EA-4F73-974E-B82FFF53F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9EDB4D-C2DE-48A7-8875-55E357B0C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4667C-2FAA-4840-927D-037CF730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DFD9-7A96-440A-979A-09EB7B34A605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0119A7-2C85-406A-8C29-79F24A3B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67745C-116F-46D4-B453-1E2E62FF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66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38DC-24AE-4AC8-AA05-D8E74C25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CDBF37-9A18-46B5-9CFA-D6BC3DFD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95BEEB-6598-4178-8C93-DC2A228D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9C77CF-4C80-45E9-AA72-C5E43CF1D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2E9320-1B57-40C4-A773-FFEB0ABCD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DE6B5F-6AE7-4F31-BF9A-EC928E29F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7BE3-49AF-4CED-BF16-BE9E664670B2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0CCD8A-F833-4CA2-A117-C22CC51C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47E666-CB78-487A-A872-6A03F4F3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2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CF166-1168-426A-97EF-684A5EE4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A74A9C-DE74-4770-B2EF-B1D528F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92EF-AF68-4BCF-8FCE-69F3B0B78B07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B0AEE0-829B-492A-8F5E-1F1DE2A5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0345FC-B83B-4AD2-BFD2-2CA303D1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E2C77A-5B94-4BD6-AC30-26A49D7EC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FF0E-BE4F-40C9-A133-8F931D17AAD0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62AACA-4B55-49B2-A2D1-33DB9198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5AE1A-E097-4B12-988B-1B0C0DCF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4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63D1A-FC0B-4D39-8892-F5D6B805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15076-15AC-424F-9920-66F69EA8E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AB28E-98B9-495F-AD98-156BABDEF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B3F441-4822-46C2-8C25-4D6614E4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227C5-0FA7-463D-AC71-A412F196A0FC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A3606-9C31-4384-ADE4-00EA803D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0E48F6-F015-4983-B198-F475D9B2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25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90FC9-0FA5-4A2D-B48D-3DD42F41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F87BA7-5084-4EC4-A4B0-71C4805FA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F0B19B-6D0C-417E-8D47-BF5DE712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DF5D22-EB06-457F-BB48-A6CC29C1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61D9-50E5-4E16-A086-6760F5F7A9F2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2092B3-347E-459C-A039-434C9FF2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4D46D-A510-4BC6-83DD-0018ACB5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ED1E9B-105A-4103-A576-562A346F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36AD7-CA93-41BB-A2E0-1B9150894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CFDDA-C52D-41E2-846A-E395D433A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9FF1C-E4F3-48C7-9F29-A2B343814BA1}" type="datetime1">
              <a:rPr lang="ko-KR" altLang="en-US" smtClean="0"/>
              <a:t>2020-08-09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89FDF-4088-40A4-8095-AFC3555CA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D5C11-94BE-4EA6-B94E-C88BFF5D2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6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6.sv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5.svg"/><Relationship Id="rId7" Type="http://schemas.openxmlformats.org/officeDocument/2006/relationships/image" Target="../media/image33.jpg"/><Relationship Id="rId12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11" Type="http://schemas.openxmlformats.org/officeDocument/2006/relationships/image" Target="../media/image2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45FDC50-6CB5-4B13-B240-B456A7722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62" b="14781"/>
          <a:stretch/>
        </p:blipFill>
        <p:spPr bwMode="auto">
          <a:xfrm>
            <a:off x="0" y="-75013"/>
            <a:ext cx="12204701" cy="7007764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5A30ED1-DE61-40E7-90E5-94D8253A7EA0}"/>
              </a:ext>
            </a:extLst>
          </p:cNvPr>
          <p:cNvSpPr/>
          <p:nvPr/>
        </p:nvSpPr>
        <p:spPr>
          <a:xfrm rot="10800000" flipV="1">
            <a:off x="-21462" y="-46300"/>
            <a:ext cx="6422262" cy="6972299"/>
          </a:xfrm>
          <a:custGeom>
            <a:avLst/>
            <a:gdLst>
              <a:gd name="connsiteX0" fmla="*/ 1841500 w 6667500"/>
              <a:gd name="connsiteY0" fmla="*/ 12700 h 6959600"/>
              <a:gd name="connsiteX1" fmla="*/ 0 w 6667500"/>
              <a:gd name="connsiteY1" fmla="*/ 6934200 h 6959600"/>
              <a:gd name="connsiteX2" fmla="*/ 6667500 w 6667500"/>
              <a:gd name="connsiteY2" fmla="*/ 6959600 h 6959600"/>
              <a:gd name="connsiteX3" fmla="*/ 6654800 w 6667500"/>
              <a:gd name="connsiteY3" fmla="*/ 0 h 6959600"/>
              <a:gd name="connsiteX4" fmla="*/ 1841500 w 6667500"/>
              <a:gd name="connsiteY4" fmla="*/ 12700 h 6959600"/>
              <a:gd name="connsiteX0" fmla="*/ 254000 w 6667500"/>
              <a:gd name="connsiteY0" fmla="*/ 25400 h 6959600"/>
              <a:gd name="connsiteX1" fmla="*/ 0 w 6667500"/>
              <a:gd name="connsiteY1" fmla="*/ 6934200 h 6959600"/>
              <a:gd name="connsiteX2" fmla="*/ 6667500 w 6667500"/>
              <a:gd name="connsiteY2" fmla="*/ 6959600 h 6959600"/>
              <a:gd name="connsiteX3" fmla="*/ 6654800 w 6667500"/>
              <a:gd name="connsiteY3" fmla="*/ 0 h 6959600"/>
              <a:gd name="connsiteX4" fmla="*/ 254000 w 6667500"/>
              <a:gd name="connsiteY4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00800 w 6413500"/>
              <a:gd name="connsiteY3" fmla="*/ 0 h 6959600"/>
              <a:gd name="connsiteX4" fmla="*/ 0 w 6413500"/>
              <a:gd name="connsiteY4" fmla="*/ 25400 h 6959600"/>
              <a:gd name="connsiteX0" fmla="*/ 0 w 6874463"/>
              <a:gd name="connsiteY0" fmla="*/ 25400 h 6959600"/>
              <a:gd name="connsiteX1" fmla="*/ 1041400 w 6874463"/>
              <a:gd name="connsiteY1" fmla="*/ 4699000 h 6959600"/>
              <a:gd name="connsiteX2" fmla="*/ 6413500 w 6874463"/>
              <a:gd name="connsiteY2" fmla="*/ 6959600 h 6959600"/>
              <a:gd name="connsiteX3" fmla="*/ 6400800 w 6874463"/>
              <a:gd name="connsiteY3" fmla="*/ 1954997 h 6959600"/>
              <a:gd name="connsiteX4" fmla="*/ 6400800 w 6874463"/>
              <a:gd name="connsiteY4" fmla="*/ 0 h 6959600"/>
              <a:gd name="connsiteX5" fmla="*/ 0 w 6874463"/>
              <a:gd name="connsiteY5" fmla="*/ 25400 h 6959600"/>
              <a:gd name="connsiteX0" fmla="*/ 0 w 6874463"/>
              <a:gd name="connsiteY0" fmla="*/ 25400 h 6959600"/>
              <a:gd name="connsiteX1" fmla="*/ 1041400 w 6874463"/>
              <a:gd name="connsiteY1" fmla="*/ 4699000 h 6959600"/>
              <a:gd name="connsiteX2" fmla="*/ 6413500 w 6874463"/>
              <a:gd name="connsiteY2" fmla="*/ 6959600 h 6959600"/>
              <a:gd name="connsiteX3" fmla="*/ 6400800 w 6874463"/>
              <a:gd name="connsiteY3" fmla="*/ 1954997 h 6959600"/>
              <a:gd name="connsiteX4" fmla="*/ 6400800 w 6874463"/>
              <a:gd name="connsiteY4" fmla="*/ 0 h 6959600"/>
              <a:gd name="connsiteX5" fmla="*/ 0 w 6874463"/>
              <a:gd name="connsiteY5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00800 w 6413500"/>
              <a:gd name="connsiteY3" fmla="*/ 1954997 h 6959600"/>
              <a:gd name="connsiteX4" fmla="*/ 6400800 w 6413500"/>
              <a:gd name="connsiteY4" fmla="*/ 0 h 6959600"/>
              <a:gd name="connsiteX5" fmla="*/ 0 w 6413500"/>
              <a:gd name="connsiteY5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12375 w 6413500"/>
              <a:gd name="connsiteY3" fmla="*/ 1989721 h 6959600"/>
              <a:gd name="connsiteX4" fmla="*/ 6400800 w 6413500"/>
              <a:gd name="connsiteY4" fmla="*/ 0 h 6959600"/>
              <a:gd name="connsiteX5" fmla="*/ 0 w 6413500"/>
              <a:gd name="connsiteY5" fmla="*/ 25400 h 6959600"/>
              <a:gd name="connsiteX0" fmla="*/ 0 w 6551703"/>
              <a:gd name="connsiteY0" fmla="*/ 38099 h 6972299"/>
              <a:gd name="connsiteX1" fmla="*/ 1041400 w 6551703"/>
              <a:gd name="connsiteY1" fmla="*/ 4711699 h 6972299"/>
              <a:gd name="connsiteX2" fmla="*/ 6413500 w 6551703"/>
              <a:gd name="connsiteY2" fmla="*/ 6972299 h 6972299"/>
              <a:gd name="connsiteX3" fmla="*/ 6412375 w 6551703"/>
              <a:gd name="connsiteY3" fmla="*/ 2002420 h 6972299"/>
              <a:gd name="connsiteX4" fmla="*/ 6400800 w 6551703"/>
              <a:gd name="connsiteY4" fmla="*/ 12699 h 6972299"/>
              <a:gd name="connsiteX5" fmla="*/ 4409954 w 6551703"/>
              <a:gd name="connsiteY5" fmla="*/ 0 h 6972299"/>
              <a:gd name="connsiteX6" fmla="*/ 0 w 6551703"/>
              <a:gd name="connsiteY6" fmla="*/ 38099 h 6972299"/>
              <a:gd name="connsiteX0" fmla="*/ 0 w 6413500"/>
              <a:gd name="connsiteY0" fmla="*/ 38099 h 6972299"/>
              <a:gd name="connsiteX1" fmla="*/ 1041400 w 6413500"/>
              <a:gd name="connsiteY1" fmla="*/ 4711699 h 6972299"/>
              <a:gd name="connsiteX2" fmla="*/ 6413500 w 6413500"/>
              <a:gd name="connsiteY2" fmla="*/ 6972299 h 6972299"/>
              <a:gd name="connsiteX3" fmla="*/ 6412375 w 6413500"/>
              <a:gd name="connsiteY3" fmla="*/ 2002420 h 6972299"/>
              <a:gd name="connsiteX4" fmla="*/ 6400800 w 6413500"/>
              <a:gd name="connsiteY4" fmla="*/ 12699 h 6972299"/>
              <a:gd name="connsiteX5" fmla="*/ 4409954 w 6413500"/>
              <a:gd name="connsiteY5" fmla="*/ 0 h 6972299"/>
              <a:gd name="connsiteX6" fmla="*/ 0 w 6413500"/>
              <a:gd name="connsiteY6" fmla="*/ 38099 h 6972299"/>
              <a:gd name="connsiteX0" fmla="*/ 0 w 6558962"/>
              <a:gd name="connsiteY0" fmla="*/ 38099 h 6972299"/>
              <a:gd name="connsiteX1" fmla="*/ 1041400 w 6558962"/>
              <a:gd name="connsiteY1" fmla="*/ 4711699 h 6972299"/>
              <a:gd name="connsiteX2" fmla="*/ 6413500 w 6558962"/>
              <a:gd name="connsiteY2" fmla="*/ 6972299 h 6972299"/>
              <a:gd name="connsiteX3" fmla="*/ 6412375 w 6558962"/>
              <a:gd name="connsiteY3" fmla="*/ 2002420 h 6972299"/>
              <a:gd name="connsiteX4" fmla="*/ 4409954 w 6558962"/>
              <a:gd name="connsiteY4" fmla="*/ 0 h 6972299"/>
              <a:gd name="connsiteX5" fmla="*/ 0 w 6558962"/>
              <a:gd name="connsiteY5" fmla="*/ 38099 h 6972299"/>
              <a:gd name="connsiteX0" fmla="*/ 0 w 6558962"/>
              <a:gd name="connsiteY0" fmla="*/ 38099 h 6972299"/>
              <a:gd name="connsiteX1" fmla="*/ 1041400 w 6558962"/>
              <a:gd name="connsiteY1" fmla="*/ 4711699 h 6972299"/>
              <a:gd name="connsiteX2" fmla="*/ 6413500 w 6558962"/>
              <a:gd name="connsiteY2" fmla="*/ 6972299 h 6972299"/>
              <a:gd name="connsiteX3" fmla="*/ 6412375 w 6558962"/>
              <a:gd name="connsiteY3" fmla="*/ 2002420 h 6972299"/>
              <a:gd name="connsiteX4" fmla="*/ 4409954 w 6558962"/>
              <a:gd name="connsiteY4" fmla="*/ 0 h 6972299"/>
              <a:gd name="connsiteX5" fmla="*/ 0 w 6558962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40995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26136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30327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45719 h 6979919"/>
              <a:gd name="connsiteX1" fmla="*/ 1041400 w 6418766"/>
              <a:gd name="connsiteY1" fmla="*/ 4719319 h 6979919"/>
              <a:gd name="connsiteX2" fmla="*/ 6413500 w 6418766"/>
              <a:gd name="connsiteY2" fmla="*/ 6979919 h 6979919"/>
              <a:gd name="connsiteX3" fmla="*/ 6416185 w 6418766"/>
              <a:gd name="connsiteY3" fmla="*/ 2192920 h 6979919"/>
              <a:gd name="connsiteX4" fmla="*/ 4333754 w 6418766"/>
              <a:gd name="connsiteY4" fmla="*/ 0 h 6979919"/>
              <a:gd name="connsiteX5" fmla="*/ 0 w 6418766"/>
              <a:gd name="connsiteY5" fmla="*/ 45719 h 6979919"/>
              <a:gd name="connsiteX0" fmla="*/ 0 w 6418766"/>
              <a:gd name="connsiteY0" fmla="*/ 45719 h 6979919"/>
              <a:gd name="connsiteX1" fmla="*/ 1041400 w 6418766"/>
              <a:gd name="connsiteY1" fmla="*/ 4719319 h 6979919"/>
              <a:gd name="connsiteX2" fmla="*/ 6413500 w 6418766"/>
              <a:gd name="connsiteY2" fmla="*/ 6979919 h 6979919"/>
              <a:gd name="connsiteX3" fmla="*/ 6416185 w 6418766"/>
              <a:gd name="connsiteY3" fmla="*/ 2192920 h 6979919"/>
              <a:gd name="connsiteX4" fmla="*/ 4333754 w 6418766"/>
              <a:gd name="connsiteY4" fmla="*/ 0 h 6979919"/>
              <a:gd name="connsiteX5" fmla="*/ 0 w 6418766"/>
              <a:gd name="connsiteY5" fmla="*/ 45719 h 6979919"/>
              <a:gd name="connsiteX0" fmla="*/ 0 w 6415377"/>
              <a:gd name="connsiteY0" fmla="*/ 45719 h 6979919"/>
              <a:gd name="connsiteX1" fmla="*/ 1041400 w 6415377"/>
              <a:gd name="connsiteY1" fmla="*/ 4719319 h 6979919"/>
              <a:gd name="connsiteX2" fmla="*/ 6413500 w 6415377"/>
              <a:gd name="connsiteY2" fmla="*/ 6979919 h 6979919"/>
              <a:gd name="connsiteX3" fmla="*/ 6412375 w 6415377"/>
              <a:gd name="connsiteY3" fmla="*/ 2135770 h 6979919"/>
              <a:gd name="connsiteX4" fmla="*/ 4333754 w 6415377"/>
              <a:gd name="connsiteY4" fmla="*/ 0 h 6979919"/>
              <a:gd name="connsiteX5" fmla="*/ 0 w 6415377"/>
              <a:gd name="connsiteY5" fmla="*/ 45719 h 6979919"/>
              <a:gd name="connsiteX0" fmla="*/ 0 w 6422262"/>
              <a:gd name="connsiteY0" fmla="*/ 45719 h 6979919"/>
              <a:gd name="connsiteX1" fmla="*/ 1041400 w 6422262"/>
              <a:gd name="connsiteY1" fmla="*/ 4719319 h 6979919"/>
              <a:gd name="connsiteX2" fmla="*/ 6413500 w 6422262"/>
              <a:gd name="connsiteY2" fmla="*/ 6979919 h 6979919"/>
              <a:gd name="connsiteX3" fmla="*/ 6419995 w 6422262"/>
              <a:gd name="connsiteY3" fmla="*/ 2227210 h 6979919"/>
              <a:gd name="connsiteX4" fmla="*/ 4333754 w 6422262"/>
              <a:gd name="connsiteY4" fmla="*/ 0 h 6979919"/>
              <a:gd name="connsiteX5" fmla="*/ 0 w 6422262"/>
              <a:gd name="connsiteY5" fmla="*/ 45719 h 697991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4242314 w 6422262"/>
              <a:gd name="connsiteY4" fmla="*/ 0 h 6972299"/>
              <a:gd name="connsiteX5" fmla="*/ 0 w 6422262"/>
              <a:gd name="connsiteY5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328920 w 6422262"/>
              <a:gd name="connsiteY4" fmla="*/ 10927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608320 w 6422262"/>
              <a:gd name="connsiteY4" fmla="*/ 6355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638800 w 6422262"/>
              <a:gd name="connsiteY4" fmla="*/ 6355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2262" h="6972299">
                <a:moveTo>
                  <a:pt x="0" y="38099"/>
                </a:moveTo>
                <a:lnTo>
                  <a:pt x="1041400" y="4711699"/>
                </a:lnTo>
                <a:lnTo>
                  <a:pt x="6413500" y="6972299"/>
                </a:lnTo>
                <a:cubicBezTo>
                  <a:pt x="6403908" y="5496393"/>
                  <a:pt x="6429827" y="3520536"/>
                  <a:pt x="6419995" y="2219590"/>
                </a:cubicBezTo>
                <a:lnTo>
                  <a:pt x="5638800" y="635580"/>
                </a:lnTo>
                <a:lnTo>
                  <a:pt x="4242314" y="0"/>
                </a:lnTo>
                <a:lnTo>
                  <a:pt x="0" y="38099"/>
                </a:lnTo>
                <a:close/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785DB14-10AF-428E-B8A4-077639AECE9B}"/>
              </a:ext>
            </a:extLst>
          </p:cNvPr>
          <p:cNvSpPr/>
          <p:nvPr/>
        </p:nvSpPr>
        <p:spPr>
          <a:xfrm>
            <a:off x="874419" y="3661711"/>
            <a:ext cx="4170092" cy="359111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본선 발표 자료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4A171-3BBC-4FEC-BAD0-12F3D3DCFAB9}"/>
              </a:ext>
            </a:extLst>
          </p:cNvPr>
          <p:cNvSpPr txBox="1"/>
          <p:nvPr/>
        </p:nvSpPr>
        <p:spPr>
          <a:xfrm>
            <a:off x="1761175" y="2056314"/>
            <a:ext cx="3670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985465-4B51-4D34-9891-B5A820FD4634}"/>
              </a:ext>
            </a:extLst>
          </p:cNvPr>
          <p:cNvSpPr/>
          <p:nvPr/>
        </p:nvSpPr>
        <p:spPr>
          <a:xfrm rot="10800000" flipV="1">
            <a:off x="303560" y="4760040"/>
            <a:ext cx="7708900" cy="2204541"/>
          </a:xfrm>
          <a:custGeom>
            <a:avLst/>
            <a:gdLst>
              <a:gd name="connsiteX0" fmla="*/ 0 w 7937500"/>
              <a:gd name="connsiteY0" fmla="*/ 2108200 h 2146300"/>
              <a:gd name="connsiteX1" fmla="*/ 2603500 w 7937500"/>
              <a:gd name="connsiteY1" fmla="*/ 0 h 2146300"/>
              <a:gd name="connsiteX2" fmla="*/ 7937500 w 7937500"/>
              <a:gd name="connsiteY2" fmla="*/ 2146300 h 2146300"/>
              <a:gd name="connsiteX3" fmla="*/ 0 w 7937500"/>
              <a:gd name="connsiteY3" fmla="*/ 2108200 h 2146300"/>
              <a:gd name="connsiteX0" fmla="*/ 0 w 7708900"/>
              <a:gd name="connsiteY0" fmla="*/ 2108200 h 2133600"/>
              <a:gd name="connsiteX1" fmla="*/ 2603500 w 7708900"/>
              <a:gd name="connsiteY1" fmla="*/ 0 h 2133600"/>
              <a:gd name="connsiteX2" fmla="*/ 7708900 w 7708900"/>
              <a:gd name="connsiteY2" fmla="*/ 2133600 h 2133600"/>
              <a:gd name="connsiteX3" fmla="*/ 0 w 7708900"/>
              <a:gd name="connsiteY3" fmla="*/ 21082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8900" h="2133600">
                <a:moveTo>
                  <a:pt x="0" y="2108200"/>
                </a:moveTo>
                <a:lnTo>
                  <a:pt x="2603500" y="0"/>
                </a:lnTo>
                <a:lnTo>
                  <a:pt x="7708900" y="2133600"/>
                </a:lnTo>
                <a:lnTo>
                  <a:pt x="0" y="2108200"/>
                </a:lnTo>
                <a:close/>
              </a:path>
            </a:pathLst>
          </a:custGeom>
          <a:solidFill>
            <a:srgbClr val="FFCB25">
              <a:alpha val="5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5384390-D22F-4F59-A903-E396FAA93D5B}"/>
              </a:ext>
            </a:extLst>
          </p:cNvPr>
          <p:cNvSpPr/>
          <p:nvPr/>
        </p:nvSpPr>
        <p:spPr>
          <a:xfrm rot="10800000" flipV="1">
            <a:off x="5461955" y="-69339"/>
            <a:ext cx="2730500" cy="7048389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0" h="6972300">
                <a:moveTo>
                  <a:pt x="1689100" y="0"/>
                </a:moveTo>
                <a:lnTo>
                  <a:pt x="0" y="6972300"/>
                </a:lnTo>
                <a:lnTo>
                  <a:pt x="2730500" y="4699000"/>
                </a:lnTo>
                <a:lnTo>
                  <a:pt x="1689100" y="0"/>
                </a:lnTo>
                <a:close/>
              </a:path>
            </a:pathLst>
          </a:custGeom>
          <a:solidFill>
            <a:srgbClr val="FFCB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40AF87-0532-4B17-8696-84E6D9431255}"/>
              </a:ext>
            </a:extLst>
          </p:cNvPr>
          <p:cNvGrpSpPr/>
          <p:nvPr/>
        </p:nvGrpSpPr>
        <p:grpSpPr>
          <a:xfrm>
            <a:off x="874418" y="2464038"/>
            <a:ext cx="733565" cy="740824"/>
            <a:chOff x="-1716995" y="4085976"/>
            <a:chExt cx="733565" cy="74082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72D4362-7E79-4F51-AA55-49A1C8509B1E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래픽 2" descr="방향">
              <a:extLst>
                <a:ext uri="{FF2B5EF4-FFF2-40B4-BE49-F238E27FC236}">
                  <a16:creationId xmlns:a16="http://schemas.microsoft.com/office/drawing/2014/main" id="{EC1D361C-C910-477D-BD2F-39AAD529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FF91723-D233-4939-93B1-1B1C0B5B9E6C}"/>
              </a:ext>
            </a:extLst>
          </p:cNvPr>
          <p:cNvSpPr/>
          <p:nvPr/>
        </p:nvSpPr>
        <p:spPr>
          <a:xfrm rot="14212372" flipV="1">
            <a:off x="-165344" y="-870322"/>
            <a:ext cx="1610848" cy="2592197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  <a:gd name="connsiteX0" fmla="*/ 1365733 w 2730500"/>
              <a:gd name="connsiteY0" fmla="*/ 0 h 4130825"/>
              <a:gd name="connsiteX1" fmla="*/ 0 w 2730500"/>
              <a:gd name="connsiteY1" fmla="*/ 4130825 h 4130825"/>
              <a:gd name="connsiteX2" fmla="*/ 2730500 w 2730500"/>
              <a:gd name="connsiteY2" fmla="*/ 1857525 h 4130825"/>
              <a:gd name="connsiteX3" fmla="*/ 1365733 w 2730500"/>
              <a:gd name="connsiteY3" fmla="*/ 0 h 4130825"/>
              <a:gd name="connsiteX0" fmla="*/ 1673956 w 2730500"/>
              <a:gd name="connsiteY0" fmla="*/ 0 h 3807825"/>
              <a:gd name="connsiteX1" fmla="*/ 0 w 2730500"/>
              <a:gd name="connsiteY1" fmla="*/ 3807825 h 3807825"/>
              <a:gd name="connsiteX2" fmla="*/ 2730500 w 2730500"/>
              <a:gd name="connsiteY2" fmla="*/ 1534525 h 3807825"/>
              <a:gd name="connsiteX3" fmla="*/ 1673956 w 2730500"/>
              <a:gd name="connsiteY3" fmla="*/ 0 h 3807825"/>
              <a:gd name="connsiteX0" fmla="*/ 331766 w 1388310"/>
              <a:gd name="connsiteY0" fmla="*/ 0 h 2480244"/>
              <a:gd name="connsiteX1" fmla="*/ 0 w 1388310"/>
              <a:gd name="connsiteY1" fmla="*/ 2480244 h 2480244"/>
              <a:gd name="connsiteX2" fmla="*/ 1388310 w 1388310"/>
              <a:gd name="connsiteY2" fmla="*/ 1534525 h 2480244"/>
              <a:gd name="connsiteX3" fmla="*/ 331766 w 1388310"/>
              <a:gd name="connsiteY3" fmla="*/ 0 h 2480244"/>
              <a:gd name="connsiteX0" fmla="*/ 554303 w 1610847"/>
              <a:gd name="connsiteY0" fmla="*/ 0 h 2583659"/>
              <a:gd name="connsiteX1" fmla="*/ 0 w 1610847"/>
              <a:gd name="connsiteY1" fmla="*/ 2583659 h 2583659"/>
              <a:gd name="connsiteX2" fmla="*/ 1610847 w 1610847"/>
              <a:gd name="connsiteY2" fmla="*/ 1534525 h 2583659"/>
              <a:gd name="connsiteX3" fmla="*/ 554303 w 1610847"/>
              <a:gd name="connsiteY3" fmla="*/ 0 h 2583659"/>
              <a:gd name="connsiteX0" fmla="*/ 554304 w 1610848"/>
              <a:gd name="connsiteY0" fmla="*/ 0 h 2583659"/>
              <a:gd name="connsiteX1" fmla="*/ 0 w 1610848"/>
              <a:gd name="connsiteY1" fmla="*/ 2583659 h 2583659"/>
              <a:gd name="connsiteX2" fmla="*/ 1610848 w 1610848"/>
              <a:gd name="connsiteY2" fmla="*/ 1534525 h 2583659"/>
              <a:gd name="connsiteX3" fmla="*/ 554304 w 1610848"/>
              <a:gd name="connsiteY3" fmla="*/ 0 h 2583659"/>
              <a:gd name="connsiteX0" fmla="*/ 554304 w 1610848"/>
              <a:gd name="connsiteY0" fmla="*/ 0 h 2583659"/>
              <a:gd name="connsiteX1" fmla="*/ 272372 w 1610848"/>
              <a:gd name="connsiteY1" fmla="*/ 1257639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  <a:gd name="connsiteX0" fmla="*/ 554304 w 1610848"/>
              <a:gd name="connsiteY0" fmla="*/ 0 h 2583659"/>
              <a:gd name="connsiteX1" fmla="*/ 593179 w 1610848"/>
              <a:gd name="connsiteY1" fmla="*/ 1302913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  <a:gd name="connsiteX0" fmla="*/ 554304 w 1610848"/>
              <a:gd name="connsiteY0" fmla="*/ 0 h 2583659"/>
              <a:gd name="connsiteX1" fmla="*/ 1155101 w 1610848"/>
              <a:gd name="connsiteY1" fmla="*/ 1416272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848" h="2583659">
                <a:moveTo>
                  <a:pt x="554304" y="0"/>
                </a:moveTo>
                <a:lnTo>
                  <a:pt x="1155101" y="1416272"/>
                </a:lnTo>
                <a:lnTo>
                  <a:pt x="0" y="2583659"/>
                </a:lnTo>
                <a:lnTo>
                  <a:pt x="1610848" y="1534525"/>
                </a:lnTo>
                <a:lnTo>
                  <a:pt x="554304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>
            <a:outerShdw blurRad="2032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A0CADFC-26AD-4E32-8DBA-2A3C25BB1F6F}"/>
              </a:ext>
            </a:extLst>
          </p:cNvPr>
          <p:cNvSpPr/>
          <p:nvPr/>
        </p:nvSpPr>
        <p:spPr>
          <a:xfrm rot="14341101" flipV="1">
            <a:off x="257587" y="-554763"/>
            <a:ext cx="1178652" cy="2598060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  <a:gd name="connsiteX0" fmla="*/ 2724386 w 2730500"/>
              <a:gd name="connsiteY0" fmla="*/ 0 h 3528046"/>
              <a:gd name="connsiteX1" fmla="*/ 0 w 2730500"/>
              <a:gd name="connsiteY1" fmla="*/ 3528046 h 3528046"/>
              <a:gd name="connsiteX2" fmla="*/ 2730500 w 2730500"/>
              <a:gd name="connsiteY2" fmla="*/ 1254746 h 3528046"/>
              <a:gd name="connsiteX3" fmla="*/ 2724386 w 2730500"/>
              <a:gd name="connsiteY3" fmla="*/ 0 h 3528046"/>
              <a:gd name="connsiteX0" fmla="*/ 678099 w 684213"/>
              <a:gd name="connsiteY0" fmla="*/ 0 h 2599492"/>
              <a:gd name="connsiteX1" fmla="*/ 0 w 684213"/>
              <a:gd name="connsiteY1" fmla="*/ 2599492 h 2599492"/>
              <a:gd name="connsiteX2" fmla="*/ 684213 w 684213"/>
              <a:gd name="connsiteY2" fmla="*/ 1254746 h 2599492"/>
              <a:gd name="connsiteX3" fmla="*/ 678099 w 684213"/>
              <a:gd name="connsiteY3" fmla="*/ 0 h 2599492"/>
              <a:gd name="connsiteX0" fmla="*/ 678099 w 1175618"/>
              <a:gd name="connsiteY0" fmla="*/ 0 h 2599492"/>
              <a:gd name="connsiteX1" fmla="*/ 0 w 1175618"/>
              <a:gd name="connsiteY1" fmla="*/ 2599492 h 2599492"/>
              <a:gd name="connsiteX2" fmla="*/ 1175618 w 1175618"/>
              <a:gd name="connsiteY2" fmla="*/ 1385886 h 2599492"/>
              <a:gd name="connsiteX3" fmla="*/ 678099 w 1175618"/>
              <a:gd name="connsiteY3" fmla="*/ 0 h 2599492"/>
              <a:gd name="connsiteX0" fmla="*/ 678099 w 1175618"/>
              <a:gd name="connsiteY0" fmla="*/ 0 h 2599492"/>
              <a:gd name="connsiteX1" fmla="*/ 357597 w 1175618"/>
              <a:gd name="connsiteY1" fmla="*/ 1251743 h 2599492"/>
              <a:gd name="connsiteX2" fmla="*/ 0 w 1175618"/>
              <a:gd name="connsiteY2" fmla="*/ 2599492 h 2599492"/>
              <a:gd name="connsiteX3" fmla="*/ 1175618 w 1175618"/>
              <a:gd name="connsiteY3" fmla="*/ 1385886 h 2599492"/>
              <a:gd name="connsiteX4" fmla="*/ 678099 w 1175618"/>
              <a:gd name="connsiteY4" fmla="*/ 0 h 2599492"/>
              <a:gd name="connsiteX0" fmla="*/ 678099 w 1175618"/>
              <a:gd name="connsiteY0" fmla="*/ 0 h 2599492"/>
              <a:gd name="connsiteX1" fmla="*/ 923314 w 1175618"/>
              <a:gd name="connsiteY1" fmla="*/ 1308225 h 2599492"/>
              <a:gd name="connsiteX2" fmla="*/ 0 w 1175618"/>
              <a:gd name="connsiteY2" fmla="*/ 2599492 h 2599492"/>
              <a:gd name="connsiteX3" fmla="*/ 1175618 w 1175618"/>
              <a:gd name="connsiteY3" fmla="*/ 1385886 h 2599492"/>
              <a:gd name="connsiteX4" fmla="*/ 678099 w 1175618"/>
              <a:gd name="connsiteY4" fmla="*/ 0 h 259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618" h="2599492">
                <a:moveTo>
                  <a:pt x="678099" y="0"/>
                </a:moveTo>
                <a:lnTo>
                  <a:pt x="923314" y="1308225"/>
                </a:lnTo>
                <a:lnTo>
                  <a:pt x="0" y="2599492"/>
                </a:lnTo>
                <a:lnTo>
                  <a:pt x="1175618" y="1385886"/>
                </a:lnTo>
                <a:lnTo>
                  <a:pt x="678099" y="0"/>
                </a:lnTo>
                <a:close/>
              </a:path>
            </a:pathLst>
          </a:custGeom>
          <a:solidFill>
            <a:srgbClr val="FFCB25">
              <a:alpha val="78000"/>
            </a:srgbClr>
          </a:solidFill>
          <a:ln>
            <a:noFill/>
          </a:ln>
          <a:effectLst>
            <a:outerShdw blurRad="2032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44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70CBB783-B493-4369-A031-1CE8B27BAD7D}"/>
              </a:ext>
            </a:extLst>
          </p:cNvPr>
          <p:cNvSpPr/>
          <p:nvPr/>
        </p:nvSpPr>
        <p:spPr>
          <a:xfrm>
            <a:off x="-1" y="6477922"/>
            <a:ext cx="12191999" cy="383525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61B4BB-8DEC-46CB-BCD7-DBB844D4558F}"/>
              </a:ext>
            </a:extLst>
          </p:cNvPr>
          <p:cNvSpPr/>
          <p:nvPr/>
        </p:nvSpPr>
        <p:spPr>
          <a:xfrm>
            <a:off x="8440615" y="-20235"/>
            <a:ext cx="2481943" cy="9399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38FA-F002-4042-BBAF-43B0441D2B6D}"/>
              </a:ext>
            </a:extLst>
          </p:cNvPr>
          <p:cNvSpPr txBox="1"/>
          <p:nvPr/>
        </p:nvSpPr>
        <p:spPr>
          <a:xfrm>
            <a:off x="8970571" y="103806"/>
            <a:ext cx="1169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결론</a:t>
            </a:r>
          </a:p>
        </p:txBody>
      </p:sp>
      <p:pic>
        <p:nvPicPr>
          <p:cNvPr id="3" name="그래픽 2" descr="방향">
            <a:extLst>
              <a:ext uri="{FF2B5EF4-FFF2-40B4-BE49-F238E27FC236}">
                <a16:creationId xmlns:a16="http://schemas.microsoft.com/office/drawing/2014/main" id="{81AF8377-0A86-48C8-AC29-C79EE34A4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2008" y="145278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FCB0D34-B84E-4491-82F1-30B821A5D623}"/>
              </a:ext>
            </a:extLst>
          </p:cNvPr>
          <p:cNvSpPr txBox="1"/>
          <p:nvPr/>
        </p:nvSpPr>
        <p:spPr>
          <a:xfrm>
            <a:off x="449943" y="3347441"/>
            <a:ext cx="112630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현재는 위험 정보를 수집해 지도에 시각화 하는 등 수집될 데이터를 가공하는데 주력하고 있으며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추후 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특정 영역 제외형 내비게이션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빅데이터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활용한 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수집된 데이터 신뢰도 분석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고도 정보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활용한 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위험 시각화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기능을 차례로 구현하여 정식 서비스할 예정입니다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endParaRPr lang="ko-KR" altLang="en-US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endParaRPr lang="ko-KR" altLang="en-US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1E9C93-24E2-4E19-AFC7-B9BF786FECFE}"/>
              </a:ext>
            </a:extLst>
          </p:cNvPr>
          <p:cNvSpPr/>
          <p:nvPr/>
        </p:nvSpPr>
        <p:spPr>
          <a:xfrm>
            <a:off x="509147" y="2842253"/>
            <a:ext cx="7228084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55865-329C-45C2-AEB8-3971F0EF1522}"/>
              </a:ext>
            </a:extLst>
          </p:cNvPr>
          <p:cNvSpPr txBox="1"/>
          <p:nvPr/>
        </p:nvSpPr>
        <p:spPr>
          <a:xfrm>
            <a:off x="508000" y="2775292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개발 진행 요약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E97C7-E478-4B5E-9462-7345895F768E}"/>
              </a:ext>
            </a:extLst>
          </p:cNvPr>
          <p:cNvSpPr txBox="1"/>
          <p:nvPr/>
        </p:nvSpPr>
        <p:spPr>
          <a:xfrm>
            <a:off x="471716" y="1506014"/>
            <a:ext cx="113429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 보호구역 이외에서 발생하는 사고가 빈번한 만큼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어린이 도보 안전에 전문화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된 </a:t>
            </a:r>
            <a:endParaRPr lang="en-US" altLang="ko-KR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어플리케이션의 개발이 필요하다고 판단하였으며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어린이의 사용성에 부합하는 기능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들을</a:t>
            </a:r>
            <a:endParaRPr lang="en-US" altLang="ko-KR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충분히 제공한다면 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분명한 시장성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을 갖출 수 있을 것으로 기대하고 있습니다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endParaRPr lang="ko-KR" altLang="en-US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32E49E-B80D-4037-A946-5348808EBD89}"/>
              </a:ext>
            </a:extLst>
          </p:cNvPr>
          <p:cNvSpPr/>
          <p:nvPr/>
        </p:nvSpPr>
        <p:spPr>
          <a:xfrm>
            <a:off x="530920" y="1000826"/>
            <a:ext cx="7202201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73143-48D1-4131-8678-FDEDD37DB986}"/>
              </a:ext>
            </a:extLst>
          </p:cNvPr>
          <p:cNvSpPr txBox="1"/>
          <p:nvPr/>
        </p:nvSpPr>
        <p:spPr>
          <a:xfrm>
            <a:off x="530920" y="919678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개발의 시장성 요약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38C45F-BAB1-4A09-BBBB-724FB95BF81C}"/>
              </a:ext>
            </a:extLst>
          </p:cNvPr>
          <p:cNvSpPr txBox="1"/>
          <p:nvPr/>
        </p:nvSpPr>
        <p:spPr>
          <a:xfrm>
            <a:off x="478976" y="5166731"/>
            <a:ext cx="11097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1)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지자체 협력을 통한 지역별 맞춤화 기능 제공</a:t>
            </a:r>
            <a:endParaRPr lang="en-US" altLang="ko-KR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2)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맘 카페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난개발 지역의 초등학교 등을 대상으로 온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·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오프라인 홍보 추진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3)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구청 및 복지센터와 연계하여 홍보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39AB6B-8B1D-46B3-B0C2-4970C5A5049C}"/>
              </a:ext>
            </a:extLst>
          </p:cNvPr>
          <p:cNvSpPr/>
          <p:nvPr/>
        </p:nvSpPr>
        <p:spPr>
          <a:xfrm>
            <a:off x="538180" y="4662183"/>
            <a:ext cx="7202201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D25F2-D7C3-4288-8252-8BB36DFE1243}"/>
              </a:ext>
            </a:extLst>
          </p:cNvPr>
          <p:cNvSpPr txBox="1"/>
          <p:nvPr/>
        </p:nvSpPr>
        <p:spPr>
          <a:xfrm>
            <a:off x="538180" y="4581035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정식 출시 이후 운영 계획 요약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EFEF6101-90AD-4779-8D12-7989BD11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8120B528-D3F7-4F5D-96DF-8F4CCEA8188C}"/>
              </a:ext>
            </a:extLst>
          </p:cNvPr>
          <p:cNvSpPr/>
          <p:nvPr/>
        </p:nvSpPr>
        <p:spPr>
          <a:xfrm>
            <a:off x="11315734" y="2214"/>
            <a:ext cx="876266" cy="383525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ECA28900-7EF6-4587-907C-9550002EF700}"/>
              </a:ext>
            </a:extLst>
          </p:cNvPr>
          <p:cNvSpPr/>
          <p:nvPr/>
        </p:nvSpPr>
        <p:spPr>
          <a:xfrm>
            <a:off x="0" y="2214"/>
            <a:ext cx="8047440" cy="357514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3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322462A-B579-4E21-AA69-828A95812F3B}"/>
              </a:ext>
            </a:extLst>
          </p:cNvPr>
          <p:cNvSpPr/>
          <p:nvPr/>
        </p:nvSpPr>
        <p:spPr>
          <a:xfrm>
            <a:off x="9623060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5439E-8963-4644-99CD-200B27890EF0}"/>
              </a:ext>
            </a:extLst>
          </p:cNvPr>
          <p:cNvSpPr txBox="1"/>
          <p:nvPr/>
        </p:nvSpPr>
        <p:spPr>
          <a:xfrm>
            <a:off x="9528706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18" name="그래픽 17" descr="방향">
            <a:extLst>
              <a:ext uri="{FF2B5EF4-FFF2-40B4-BE49-F238E27FC236}">
                <a16:creationId xmlns:a16="http://schemas.microsoft.com/office/drawing/2014/main" id="{54BC8E6F-08BB-4B3E-8363-EB9933C70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7180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3BD8B3-3259-401A-9EEE-19DC9F6D3E14}"/>
              </a:ext>
            </a:extLst>
          </p:cNvPr>
          <p:cNvSpPr/>
          <p:nvPr/>
        </p:nvSpPr>
        <p:spPr>
          <a:xfrm>
            <a:off x="8297683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52531A-FDC0-4F34-B019-E163A874055C}"/>
              </a:ext>
            </a:extLst>
          </p:cNvPr>
          <p:cNvSpPr txBox="1"/>
          <p:nvPr/>
        </p:nvSpPr>
        <p:spPr>
          <a:xfrm>
            <a:off x="8362386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운영 계획</a:t>
            </a:r>
          </a:p>
        </p:txBody>
      </p:sp>
      <p:pic>
        <p:nvPicPr>
          <p:cNvPr id="52" name="그래픽 51" descr="방향">
            <a:extLst>
              <a:ext uri="{FF2B5EF4-FFF2-40B4-BE49-F238E27FC236}">
                <a16:creationId xmlns:a16="http://schemas.microsoft.com/office/drawing/2014/main" id="{A77EE651-AE2E-454E-812B-EEDB37115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6477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868DAAD-CCE2-4A45-895D-E2504715342C}"/>
              </a:ext>
            </a:extLst>
          </p:cNvPr>
          <p:cNvSpPr/>
          <p:nvPr/>
        </p:nvSpPr>
        <p:spPr>
          <a:xfrm>
            <a:off x="6948367" y="0"/>
            <a:ext cx="1364724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FEAC9-5258-4E9F-B9C9-8810A55DC98D}"/>
              </a:ext>
            </a:extLst>
          </p:cNvPr>
          <p:cNvSpPr txBox="1"/>
          <p:nvPr/>
        </p:nvSpPr>
        <p:spPr>
          <a:xfrm>
            <a:off x="703398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디자인</a:t>
            </a:r>
          </a:p>
        </p:txBody>
      </p:sp>
      <p:pic>
        <p:nvPicPr>
          <p:cNvPr id="6" name="그래픽 5" descr="방향">
            <a:extLst>
              <a:ext uri="{FF2B5EF4-FFF2-40B4-BE49-F238E27FC236}">
                <a16:creationId xmlns:a16="http://schemas.microsoft.com/office/drawing/2014/main" id="{D51B428F-7563-48B1-9C0F-265C01C45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3363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BA2C76-9D42-4A44-9270-5B8335BD277F}"/>
              </a:ext>
            </a:extLst>
          </p:cNvPr>
          <p:cNvSpPr txBox="1"/>
          <p:nvPr/>
        </p:nvSpPr>
        <p:spPr>
          <a:xfrm>
            <a:off x="691248" y="1923526"/>
            <a:ext cx="5566677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어린아이들의 외부 활동이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더욱 안전할 수 있도록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지역을 피해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2800" kern="0" spc="-40" dirty="0"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안전한 길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로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해주는 서비스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6FDB39E0-C3CC-4507-A733-EB2EFF1122DC}"/>
              </a:ext>
            </a:extLst>
          </p:cNvPr>
          <p:cNvSpPr/>
          <p:nvPr/>
        </p:nvSpPr>
        <p:spPr>
          <a:xfrm>
            <a:off x="787837" y="3212565"/>
            <a:ext cx="3130020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별 3개 평점">
            <a:extLst>
              <a:ext uri="{FF2B5EF4-FFF2-40B4-BE49-F238E27FC236}">
                <a16:creationId xmlns:a16="http://schemas.microsoft.com/office/drawing/2014/main" id="{9B8BEF06-CC13-4799-870F-8371687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213" y="2289607"/>
            <a:ext cx="642938" cy="64293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26000"/>
              </a:prstClr>
            </a:outerShdw>
          </a:effectLst>
        </p:spPr>
      </p:pic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65F23CCF-AB41-4487-8159-DB9C64E2C9AC}"/>
              </a:ext>
            </a:extLst>
          </p:cNvPr>
          <p:cNvSpPr/>
          <p:nvPr/>
        </p:nvSpPr>
        <p:spPr>
          <a:xfrm>
            <a:off x="3251197" y="3827799"/>
            <a:ext cx="1332907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C3971D24-CA8F-4408-B82A-C4BA41AB5A6C}"/>
              </a:ext>
            </a:extLst>
          </p:cNvPr>
          <p:cNvSpPr/>
          <p:nvPr/>
        </p:nvSpPr>
        <p:spPr>
          <a:xfrm>
            <a:off x="4045291" y="4912167"/>
            <a:ext cx="1597930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고도 정보를 </a:t>
            </a:r>
            <a:endParaRPr lang="en-US" altLang="ko-KR" sz="16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활용한 </a:t>
            </a:r>
            <a:endParaRPr lang="en-US" altLang="ko-KR" sz="16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</a:t>
            </a:r>
            <a:r>
              <a:rPr lang="en-US" altLang="ko-KR" sz="1600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600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시각화 및</a:t>
            </a:r>
            <a:endParaRPr lang="en-US" altLang="ko-KR" sz="1600" kern="0" spc="-4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경고 알림</a:t>
            </a:r>
            <a:endParaRPr lang="ko-KR" altLang="en-US" sz="1600" kern="0" spc="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05EC0E2D-C862-45B7-B449-5E1E99938BDB}"/>
              </a:ext>
            </a:extLst>
          </p:cNvPr>
          <p:cNvSpPr/>
          <p:nvPr/>
        </p:nvSpPr>
        <p:spPr>
          <a:xfrm>
            <a:off x="2315881" y="4912167"/>
            <a:ext cx="1597929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빅데이터</a:t>
            </a:r>
            <a:r>
              <a:rPr lang="en-US" altLang="ko-KR" sz="1600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600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기반</a:t>
            </a:r>
            <a:endParaRPr lang="en-US" altLang="ko-KR" sz="16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수집된 데이터 </a:t>
            </a:r>
            <a:endParaRPr lang="en-US" altLang="ko-KR" sz="1600" kern="0" spc="-4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신뢰도 분석</a:t>
            </a:r>
            <a:endParaRPr lang="en-US" altLang="ko-KR" sz="16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6" name="사각형: 모서리가 접힌 도형 15">
            <a:extLst>
              <a:ext uri="{FF2B5EF4-FFF2-40B4-BE49-F238E27FC236}">
                <a16:creationId xmlns:a16="http://schemas.microsoft.com/office/drawing/2014/main" id="{A28054F2-15D0-4B45-8313-55530106F2E6}"/>
              </a:ext>
            </a:extLst>
          </p:cNvPr>
          <p:cNvSpPr/>
          <p:nvPr/>
        </p:nvSpPr>
        <p:spPr>
          <a:xfrm>
            <a:off x="586473" y="4916885"/>
            <a:ext cx="1597928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kern="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kern="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지역 우회형</a:t>
            </a:r>
            <a:endParaRPr lang="en-US" altLang="ko-KR" sz="1600" kern="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kern="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이동 </a:t>
            </a:r>
            <a:endParaRPr lang="en-US" altLang="ko-KR" sz="1600" kern="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kern="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경로 안내</a:t>
            </a:r>
            <a:endParaRPr lang="en-US" altLang="ko-KR" sz="1600" kern="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DAE4B-0555-4FBD-BC55-21611FA7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0CF0E6-DDD2-4037-A3B2-7389C209ED47}"/>
              </a:ext>
            </a:extLst>
          </p:cNvPr>
          <p:cNvSpPr/>
          <p:nvPr/>
        </p:nvSpPr>
        <p:spPr>
          <a:xfrm>
            <a:off x="6585708" y="1999475"/>
            <a:ext cx="4982632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4AC2AC-8E9E-4754-8319-36A77DD966B3}"/>
              </a:ext>
            </a:extLst>
          </p:cNvPr>
          <p:cNvSpPr/>
          <p:nvPr/>
        </p:nvSpPr>
        <p:spPr>
          <a:xfrm>
            <a:off x="6620221" y="4333329"/>
            <a:ext cx="4948119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07166-E759-4EAF-A4E7-C98A43E7C5AA}"/>
              </a:ext>
            </a:extLst>
          </p:cNvPr>
          <p:cNvSpPr txBox="1"/>
          <p:nvPr/>
        </p:nvSpPr>
        <p:spPr>
          <a:xfrm>
            <a:off x="6526504" y="1903486"/>
            <a:ext cx="491619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이동 경로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E38614-2575-4783-AD70-7D0FC08105C4}"/>
              </a:ext>
            </a:extLst>
          </p:cNvPr>
          <p:cNvSpPr txBox="1"/>
          <p:nvPr/>
        </p:nvSpPr>
        <p:spPr>
          <a:xfrm>
            <a:off x="6347409" y="2477863"/>
            <a:ext cx="5474996" cy="1623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지역 시민들로부터 제공받는 위험 지역 데이터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539750" marR="0" indent="-285750" algn="just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제공된 위험 지역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데이터를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바탕으로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맞춤형 안전 경로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빅데이터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활용한 수집 데이터의 신뢰도 분석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9DA63A-CE55-422A-A288-566E3AAC00D7}"/>
              </a:ext>
            </a:extLst>
          </p:cNvPr>
          <p:cNvSpPr txBox="1"/>
          <p:nvPr/>
        </p:nvSpPr>
        <p:spPr>
          <a:xfrm>
            <a:off x="6586185" y="4235961"/>
            <a:ext cx="4224690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2. 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위험한 길 시각화 및 경고 알림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258C97-EA43-43DD-B5CA-E86A18A1C7CF}"/>
              </a:ext>
            </a:extLst>
          </p:cNvPr>
          <p:cNvSpPr txBox="1"/>
          <p:nvPr/>
        </p:nvSpPr>
        <p:spPr>
          <a:xfrm>
            <a:off x="6347409" y="4867836"/>
            <a:ext cx="554010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6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고도 정보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활용한 언덕길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혹은 우천시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54000"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침수 가능 지역 시각화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596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구역 진입 시 팝업</a:t>
            </a:r>
            <a:r>
              <a:rPr lang="en-US" altLang="ko-KR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진동 등을 통한 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54000"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경고성 알람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제공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33" name="그래픽 32" descr="별">
            <a:extLst>
              <a:ext uri="{FF2B5EF4-FFF2-40B4-BE49-F238E27FC236}">
                <a16:creationId xmlns:a16="http://schemas.microsoft.com/office/drawing/2014/main" id="{9C6466F2-BB88-418B-8742-80A1CAFE4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5000" y="1507689"/>
            <a:ext cx="704484" cy="704484"/>
          </a:xfrm>
          <a:prstGeom prst="rect">
            <a:avLst/>
          </a:prstGeom>
        </p:spPr>
      </p:pic>
      <p:pic>
        <p:nvPicPr>
          <p:cNvPr id="35" name="그래픽 34" descr="별">
            <a:extLst>
              <a:ext uri="{FF2B5EF4-FFF2-40B4-BE49-F238E27FC236}">
                <a16:creationId xmlns:a16="http://schemas.microsoft.com/office/drawing/2014/main" id="{99492327-F1C7-49C4-9E3F-00B57A9B5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4075" y="3845144"/>
            <a:ext cx="704484" cy="704484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52C61B-D547-4FF3-B35F-997134091044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D5ADDE-AA5E-4C83-ADF1-9381BE0950BD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C8B3652-E11D-4077-B5A8-B6BAFA6B2335}"/>
              </a:ext>
            </a:extLst>
          </p:cNvPr>
          <p:cNvSpPr/>
          <p:nvPr/>
        </p:nvSpPr>
        <p:spPr>
          <a:xfrm>
            <a:off x="4160839" y="0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42563E-CFD9-43BE-92EB-EA22B9217061}"/>
              </a:ext>
            </a:extLst>
          </p:cNvPr>
          <p:cNvSpPr txBox="1"/>
          <p:nvPr/>
        </p:nvSpPr>
        <p:spPr>
          <a:xfrm>
            <a:off x="413096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56" name="그래픽 55" descr="방향">
            <a:extLst>
              <a:ext uri="{FF2B5EF4-FFF2-40B4-BE49-F238E27FC236}">
                <a16:creationId xmlns:a16="http://schemas.microsoft.com/office/drawing/2014/main" id="{A5681BFC-761F-4DF1-9A02-B80F3335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61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E3EDEE-F02E-4322-A8C8-90664254C35D}"/>
              </a:ext>
            </a:extLst>
          </p:cNvPr>
          <p:cNvSpPr/>
          <p:nvPr/>
        </p:nvSpPr>
        <p:spPr>
          <a:xfrm>
            <a:off x="858838" y="-287"/>
            <a:ext cx="330200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76A86D-38DD-4C27-BE96-4FB7B9DD4437}"/>
              </a:ext>
            </a:extLst>
          </p:cNvPr>
          <p:cNvSpPr txBox="1"/>
          <p:nvPr/>
        </p:nvSpPr>
        <p:spPr>
          <a:xfrm>
            <a:off x="1190532" y="325999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60" name="그래픽 59" descr="방향">
            <a:extLst>
              <a:ext uri="{FF2B5EF4-FFF2-40B4-BE49-F238E27FC236}">
                <a16:creationId xmlns:a16="http://schemas.microsoft.com/office/drawing/2014/main" id="{68688DC7-D6AB-4C9A-9363-677F17D1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101" y="8230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936903E-7A06-4FEF-8616-D9B44FCDB848}"/>
              </a:ext>
            </a:extLst>
          </p:cNvPr>
          <p:cNvSpPr txBox="1"/>
          <p:nvPr/>
        </p:nvSpPr>
        <p:spPr>
          <a:xfrm>
            <a:off x="1377750" y="1068687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r>
              <a:rPr lang="ko-KR" altLang="en-US" sz="2000" kern="0" spc="-40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2D377CC9-9E8C-4348-B4C0-73A3CA8D20CD}"/>
              </a:ext>
            </a:extLst>
          </p:cNvPr>
          <p:cNvSpPr/>
          <p:nvPr/>
        </p:nvSpPr>
        <p:spPr>
          <a:xfrm>
            <a:off x="4432300" y="999985"/>
            <a:ext cx="77597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1B30106E-4F1D-4EFB-9AAD-9E6D2281FA43}"/>
              </a:ext>
            </a:extLst>
          </p:cNvPr>
          <p:cNvSpPr/>
          <p:nvPr/>
        </p:nvSpPr>
        <p:spPr>
          <a:xfrm>
            <a:off x="12607" y="999985"/>
            <a:ext cx="58737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0F20973-55D2-46A7-A7E7-99BB54C49FFB}"/>
              </a:ext>
            </a:extLst>
          </p:cNvPr>
          <p:cNvGrpSpPr/>
          <p:nvPr/>
        </p:nvGrpSpPr>
        <p:grpSpPr>
          <a:xfrm>
            <a:off x="1098346" y="1175907"/>
            <a:ext cx="279403" cy="279509"/>
            <a:chOff x="-1716995" y="4085976"/>
            <a:chExt cx="733565" cy="740824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9A90D166-7F7F-462F-AACE-822AD69D48B7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방향">
              <a:extLst>
                <a:ext uri="{FF2B5EF4-FFF2-40B4-BE49-F238E27FC236}">
                  <a16:creationId xmlns:a16="http://schemas.microsoft.com/office/drawing/2014/main" id="{CC2C9F08-4F04-4B17-8E04-190444E69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0" name="그래픽 69" descr="방향">
            <a:extLst>
              <a:ext uri="{FF2B5EF4-FFF2-40B4-BE49-F238E27FC236}">
                <a16:creationId xmlns:a16="http://schemas.microsoft.com/office/drawing/2014/main" id="{C964F3BF-CCFE-40EA-A04D-4D5261184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081D558-7215-4B9B-9BD3-2FE8DB198C4D}"/>
              </a:ext>
            </a:extLst>
          </p:cNvPr>
          <p:cNvSpPr txBox="1"/>
          <p:nvPr/>
        </p:nvSpPr>
        <p:spPr>
          <a:xfrm>
            <a:off x="4644641" y="1019563"/>
            <a:ext cx="5631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서비스 개요 </a:t>
            </a:r>
            <a:r>
              <a:rPr kumimoji="0" lang="en-US" altLang="ko-KR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&amp; </a:t>
            </a:r>
            <a:r>
              <a:rPr kumimoji="0" lang="ko-KR" altLang="en-US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특징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879ABD-8D3B-477A-9B4C-9D02DBD50E56}"/>
              </a:ext>
            </a:extLst>
          </p:cNvPr>
          <p:cNvCxnSpPr/>
          <p:nvPr/>
        </p:nvCxnSpPr>
        <p:spPr>
          <a:xfrm>
            <a:off x="6001663" y="1794068"/>
            <a:ext cx="0" cy="4744844"/>
          </a:xfrm>
          <a:prstGeom prst="line">
            <a:avLst/>
          </a:prstGeom>
          <a:ln w="28575">
            <a:solidFill>
              <a:srgbClr val="FFCB25"/>
            </a:solidFill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64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E6542A98-C793-4488-8CB6-C29C4504B29F}"/>
              </a:ext>
            </a:extLst>
          </p:cNvPr>
          <p:cNvSpPr/>
          <p:nvPr/>
        </p:nvSpPr>
        <p:spPr>
          <a:xfrm>
            <a:off x="9623060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AD5DA4-C5F0-49FD-BFF5-CADC2F0FFEA3}"/>
              </a:ext>
            </a:extLst>
          </p:cNvPr>
          <p:cNvSpPr txBox="1"/>
          <p:nvPr/>
        </p:nvSpPr>
        <p:spPr>
          <a:xfrm>
            <a:off x="9528706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84" name="그래픽 83" descr="방향">
            <a:extLst>
              <a:ext uri="{FF2B5EF4-FFF2-40B4-BE49-F238E27FC236}">
                <a16:creationId xmlns:a16="http://schemas.microsoft.com/office/drawing/2014/main" id="{E7460B07-6078-4DFA-B0C6-A83AF484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7180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AB4C4A66-81D7-45DB-9F5F-038125B52FCF}"/>
              </a:ext>
            </a:extLst>
          </p:cNvPr>
          <p:cNvSpPr/>
          <p:nvPr/>
        </p:nvSpPr>
        <p:spPr>
          <a:xfrm>
            <a:off x="8297683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F01604-FA55-4E11-8D2C-9EF5D19F2DE0}"/>
              </a:ext>
            </a:extLst>
          </p:cNvPr>
          <p:cNvSpPr txBox="1"/>
          <p:nvPr/>
        </p:nvSpPr>
        <p:spPr>
          <a:xfrm>
            <a:off x="8362386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운영 계획</a:t>
            </a:r>
          </a:p>
        </p:txBody>
      </p:sp>
      <p:pic>
        <p:nvPicPr>
          <p:cNvPr id="90" name="그래픽 89" descr="방향">
            <a:extLst>
              <a:ext uri="{FF2B5EF4-FFF2-40B4-BE49-F238E27FC236}">
                <a16:creationId xmlns:a16="http://schemas.microsoft.com/office/drawing/2014/main" id="{4B2EB1CA-4E2E-4563-AA64-98D27B176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6477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E957FDDC-69DF-4AD0-823D-7672D7B6DD66}"/>
              </a:ext>
            </a:extLst>
          </p:cNvPr>
          <p:cNvSpPr/>
          <p:nvPr/>
        </p:nvSpPr>
        <p:spPr>
          <a:xfrm>
            <a:off x="6948367" y="0"/>
            <a:ext cx="1364724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242496-29CC-4615-B478-4432B70D9E0F}"/>
              </a:ext>
            </a:extLst>
          </p:cNvPr>
          <p:cNvSpPr txBox="1"/>
          <p:nvPr/>
        </p:nvSpPr>
        <p:spPr>
          <a:xfrm>
            <a:off x="703398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디자인</a:t>
            </a:r>
          </a:p>
        </p:txBody>
      </p:sp>
      <p:pic>
        <p:nvPicPr>
          <p:cNvPr id="98" name="그래픽 97" descr="방향">
            <a:extLst>
              <a:ext uri="{FF2B5EF4-FFF2-40B4-BE49-F238E27FC236}">
                <a16:creationId xmlns:a16="http://schemas.microsoft.com/office/drawing/2014/main" id="{FDC0EFB7-1050-4A89-A841-6E9BDD907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3363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3A4FABF-E105-4626-A614-72D15011EBEA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C16D61A-A686-4380-9817-C40F3F1377D0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108" name="그래픽 107" descr="방향">
            <a:extLst>
              <a:ext uri="{FF2B5EF4-FFF2-40B4-BE49-F238E27FC236}">
                <a16:creationId xmlns:a16="http://schemas.microsoft.com/office/drawing/2014/main" id="{78C37E26-98C4-4177-AC54-1FF501862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68E71-569D-492F-8D29-CAF8C6C1141D}"/>
              </a:ext>
            </a:extLst>
          </p:cNvPr>
          <p:cNvSpPr/>
          <p:nvPr/>
        </p:nvSpPr>
        <p:spPr>
          <a:xfrm>
            <a:off x="7668893" y="2436070"/>
            <a:ext cx="3531321" cy="1524822"/>
          </a:xfrm>
          <a:prstGeom prst="rect">
            <a:avLst/>
          </a:prstGeom>
          <a:solidFill>
            <a:srgbClr val="FFFFFF"/>
          </a:solidFill>
          <a:ln w="38100">
            <a:solidFill>
              <a:srgbClr val="FFCB25"/>
            </a:solidFill>
          </a:ln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915DB5-0F0A-4604-9E9C-C077D4D5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4647" r="19991" b="13531"/>
          <a:stretch/>
        </p:blipFill>
        <p:spPr>
          <a:xfrm>
            <a:off x="1113963" y="2151194"/>
            <a:ext cx="743355" cy="746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1A52D6-F264-4028-83DC-AAC470550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7" t="10444" r="10331" b="13829"/>
          <a:stretch/>
        </p:blipFill>
        <p:spPr>
          <a:xfrm>
            <a:off x="1119481" y="3155442"/>
            <a:ext cx="732320" cy="748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04A850F-43EB-4539-9934-0013D315A02E}"/>
              </a:ext>
            </a:extLst>
          </p:cNvPr>
          <p:cNvSpPr txBox="1"/>
          <p:nvPr/>
        </p:nvSpPr>
        <p:spPr>
          <a:xfrm>
            <a:off x="1420984" y="2006082"/>
            <a:ext cx="2755660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생활 안전 지도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8AD806-4D60-4AFA-B367-6A24BC6C8775}"/>
              </a:ext>
            </a:extLst>
          </p:cNvPr>
          <p:cNvSpPr txBox="1"/>
          <p:nvPr/>
        </p:nvSpPr>
        <p:spPr>
          <a:xfrm>
            <a:off x="1420983" y="3061045"/>
            <a:ext cx="2755660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 디딤돌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9F3C54-F211-4913-8AEE-D4BED082A109}"/>
              </a:ext>
            </a:extLst>
          </p:cNvPr>
          <p:cNvSpPr txBox="1"/>
          <p:nvPr/>
        </p:nvSpPr>
        <p:spPr>
          <a:xfrm>
            <a:off x="1434331" y="2440875"/>
            <a:ext cx="5484625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교통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재난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치안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산업 분류 별 제공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7BE250-5891-4835-8130-75903BE1BC84}"/>
              </a:ext>
            </a:extLst>
          </p:cNvPr>
          <p:cNvSpPr txBox="1"/>
          <p:nvPr/>
        </p:nvSpPr>
        <p:spPr>
          <a:xfrm>
            <a:off x="1613779" y="3478001"/>
            <a:ext cx="5484625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marR="0" indent="0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재난 안전 발생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사후 처리까지 알림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27CD0C-49D2-47D6-8548-0AE76DA5EEB1}"/>
              </a:ext>
            </a:extLst>
          </p:cNvPr>
          <p:cNvSpPr txBox="1"/>
          <p:nvPr/>
        </p:nvSpPr>
        <p:spPr>
          <a:xfrm>
            <a:off x="4522744" y="5139382"/>
            <a:ext cx="70025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어린이의 앱 사용성에 집중한 인터페이스</a:t>
            </a:r>
            <a:endParaRPr lang="en-US" altLang="ko-KR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위험지역을 방문하지 않는 길 안내 시스템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고도 정보를 이용한 위험 시각화 등 전문 특화 기능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08D1C7-00D7-4F4B-9546-AE996CCB6567}"/>
              </a:ext>
            </a:extLst>
          </p:cNvPr>
          <p:cNvSpPr/>
          <p:nvPr/>
        </p:nvSpPr>
        <p:spPr>
          <a:xfrm>
            <a:off x="3649283" y="4684094"/>
            <a:ext cx="733565" cy="733565"/>
          </a:xfrm>
          <a:prstGeom prst="roundRect">
            <a:avLst/>
          </a:prstGeom>
          <a:solidFill>
            <a:srgbClr val="FFCB25"/>
          </a:solidFill>
          <a:ln w="3175">
            <a:solidFill>
              <a:schemeClr val="tx1"/>
            </a:solidFill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방향">
            <a:extLst>
              <a:ext uri="{FF2B5EF4-FFF2-40B4-BE49-F238E27FC236}">
                <a16:creationId xmlns:a16="http://schemas.microsoft.com/office/drawing/2014/main" id="{D8124022-B9D7-4F2E-B75A-9B9EC0AB96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5972" y="4763308"/>
            <a:ext cx="661610" cy="661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B86F3-B79A-4409-8D4A-1EFC9EDCA945}"/>
              </a:ext>
            </a:extLst>
          </p:cNvPr>
          <p:cNvSpPr txBox="1"/>
          <p:nvPr/>
        </p:nvSpPr>
        <p:spPr>
          <a:xfrm>
            <a:off x="4134173" y="4551565"/>
            <a:ext cx="4133320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우리 아이 </a:t>
            </a:r>
            <a:r>
              <a:rPr lang="ko-KR" altLang="en-US" sz="2800" kern="0" spc="-4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 걸음 맵</a:t>
            </a:r>
            <a:endParaRPr lang="ko-KR" altLang="en-US" sz="2800" kern="0" spc="0" dirty="0"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7" name="그래픽 26" descr="배지 팔로우">
            <a:extLst>
              <a:ext uri="{FF2B5EF4-FFF2-40B4-BE49-F238E27FC236}">
                <a16:creationId xmlns:a16="http://schemas.microsoft.com/office/drawing/2014/main" id="{912CCBA5-48BD-4FDC-A4EE-FB38F82B13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1041" y="4554365"/>
            <a:ext cx="417886" cy="41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A07EF09-E6D2-481A-89A7-1FF0DD5F375F}"/>
              </a:ext>
            </a:extLst>
          </p:cNvPr>
          <p:cNvSpPr txBox="1"/>
          <p:nvPr/>
        </p:nvSpPr>
        <p:spPr>
          <a:xfrm>
            <a:off x="1323831" y="4358932"/>
            <a:ext cx="2656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ln w="3175">
                  <a:solidFill>
                    <a:schemeClr val="accent4">
                      <a:lumMod val="50000"/>
                      <a:alpha val="27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52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이용 고객</a:t>
            </a:r>
            <a:endParaRPr lang="en-US" altLang="ko-KR" dirty="0">
              <a:ln w="3175">
                <a:solidFill>
                  <a:schemeClr val="accent4">
                    <a:lumMod val="50000"/>
                    <a:alpha val="29000"/>
                  </a:schemeClr>
                </a:solidFill>
              </a:ln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어린이</a:t>
            </a: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학부모</a:t>
            </a: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 w="3175">
                <a:solidFill>
                  <a:schemeClr val="accent4">
                    <a:lumMod val="50000"/>
                    <a:alpha val="29000"/>
                  </a:schemeClr>
                </a:solidFill>
              </a:ln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집중형 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편의</a:t>
            </a: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·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특화 기능</a:t>
            </a:r>
            <a:endParaRPr kumimoji="0" lang="en-US" altLang="ko-KR" b="0" i="0" u="none" strike="noStrike" kern="1200" cap="none" spc="0" normalizeH="0" baseline="0" noProof="0" dirty="0">
              <a:ln w="3175">
                <a:solidFill>
                  <a:schemeClr val="accent4">
                    <a:lumMod val="50000"/>
                    <a:alpha val="29000"/>
                  </a:schemeClr>
                </a:solidFill>
              </a:ln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6558D-A3A2-41B8-9820-CE4B4E8C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82EB3FD-FBBF-4C43-BC02-1FE45206CA11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A53FDE-BC17-43A8-8D2B-8ABDD006E4F0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73" name="그래픽 72" descr="방향">
            <a:extLst>
              <a:ext uri="{FF2B5EF4-FFF2-40B4-BE49-F238E27FC236}">
                <a16:creationId xmlns:a16="http://schemas.microsoft.com/office/drawing/2014/main" id="{1A893A1A-6D77-4DBC-8F4E-3358D28B3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78" name="순서도: 처리 77">
            <a:extLst>
              <a:ext uri="{FF2B5EF4-FFF2-40B4-BE49-F238E27FC236}">
                <a16:creationId xmlns:a16="http://schemas.microsoft.com/office/drawing/2014/main" id="{4459B8B5-BC56-46BC-BF53-311123F1B986}"/>
              </a:ext>
            </a:extLst>
          </p:cNvPr>
          <p:cNvSpPr/>
          <p:nvPr/>
        </p:nvSpPr>
        <p:spPr>
          <a:xfrm>
            <a:off x="5781368" y="999985"/>
            <a:ext cx="6410632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순서도: 처리 100">
            <a:extLst>
              <a:ext uri="{FF2B5EF4-FFF2-40B4-BE49-F238E27FC236}">
                <a16:creationId xmlns:a16="http://schemas.microsoft.com/office/drawing/2014/main" id="{F2EF99D7-9B43-49EF-993D-5E37E373833B}"/>
              </a:ext>
            </a:extLst>
          </p:cNvPr>
          <p:cNvSpPr/>
          <p:nvPr/>
        </p:nvSpPr>
        <p:spPr>
          <a:xfrm>
            <a:off x="12607" y="999985"/>
            <a:ext cx="2079671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5F3B4A-91B6-45C8-8336-3BC80B706064}"/>
              </a:ext>
            </a:extLst>
          </p:cNvPr>
          <p:cNvSpPr txBox="1"/>
          <p:nvPr/>
        </p:nvSpPr>
        <p:spPr>
          <a:xfrm>
            <a:off x="5899198" y="1032278"/>
            <a:ext cx="531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기존 제품 분석 </a:t>
            </a:r>
            <a:r>
              <a:rPr lang="en-US" altLang="ko-KR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&amp;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차별화</a:t>
            </a:r>
            <a:endParaRPr lang="ko-KR" altLang="en-US" sz="1600" dirty="0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A904206B-2676-4A8E-BD84-F0DDFE1AD6C7}"/>
              </a:ext>
            </a:extLst>
          </p:cNvPr>
          <p:cNvSpPr/>
          <p:nvPr/>
        </p:nvSpPr>
        <p:spPr>
          <a:xfrm>
            <a:off x="1470757" y="5297921"/>
            <a:ext cx="758778" cy="597703"/>
          </a:xfrm>
          <a:prstGeom prst="homePlate">
            <a:avLst/>
          </a:prstGeom>
          <a:solidFill>
            <a:srgbClr val="FFCB25"/>
          </a:solidFill>
          <a:ln w="6350">
            <a:solidFill>
              <a:schemeClr val="accent4">
                <a:lumMod val="50000"/>
                <a:alpha val="36000"/>
              </a:schemeClr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BA4DB496-6D6E-4B72-84B9-BB0E7074FE3C}"/>
              </a:ext>
            </a:extLst>
          </p:cNvPr>
          <p:cNvSpPr/>
          <p:nvPr/>
        </p:nvSpPr>
        <p:spPr>
          <a:xfrm>
            <a:off x="2006759" y="5297921"/>
            <a:ext cx="614682" cy="597703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50000"/>
                <a:alpha val="36000"/>
              </a:schemeClr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A77BC0F8-770F-48D5-BAE0-093B487E72CB}"/>
              </a:ext>
            </a:extLst>
          </p:cNvPr>
          <p:cNvSpPr/>
          <p:nvPr/>
        </p:nvSpPr>
        <p:spPr>
          <a:xfrm>
            <a:off x="2400263" y="5297921"/>
            <a:ext cx="614682" cy="597703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50000"/>
                <a:alpha val="36000"/>
              </a:schemeClr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4BBA09-9FE1-4B0B-B43C-560535A72D0F}"/>
              </a:ext>
            </a:extLst>
          </p:cNvPr>
          <p:cNvSpPr/>
          <p:nvPr/>
        </p:nvSpPr>
        <p:spPr>
          <a:xfrm>
            <a:off x="2344738" y="-287"/>
            <a:ext cx="3187905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D3EB3D-EC57-46B4-B903-0039FFDBB586}"/>
              </a:ext>
            </a:extLst>
          </p:cNvPr>
          <p:cNvSpPr txBox="1"/>
          <p:nvPr/>
        </p:nvSpPr>
        <p:spPr>
          <a:xfrm>
            <a:off x="2466244" y="324345"/>
            <a:ext cx="3181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2A0A8-59D2-4B9F-BC35-EBA7FC6245FF}"/>
              </a:ext>
            </a:extLst>
          </p:cNvPr>
          <p:cNvSpPr txBox="1"/>
          <p:nvPr/>
        </p:nvSpPr>
        <p:spPr>
          <a:xfrm>
            <a:off x="2540355" y="1059208"/>
            <a:ext cx="2755660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 분석</a:t>
            </a: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&amp; </a:t>
            </a: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필요성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8" name="그래픽 37" descr="방향">
            <a:extLst>
              <a:ext uri="{FF2B5EF4-FFF2-40B4-BE49-F238E27FC236}">
                <a16:creationId xmlns:a16="http://schemas.microsoft.com/office/drawing/2014/main" id="{2894E3E4-05CE-4B77-B34A-030506108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4096" y="68469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C5E0125-CD7B-4B4B-B682-62BA5D1733B1}"/>
              </a:ext>
            </a:extLst>
          </p:cNvPr>
          <p:cNvSpPr txBox="1"/>
          <p:nvPr/>
        </p:nvSpPr>
        <p:spPr>
          <a:xfrm>
            <a:off x="7675781" y="2612946"/>
            <a:ext cx="3608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타겟이 되는 이용자 층이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어린이부터 성인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노인까지</a:t>
            </a:r>
            <a:endParaRPr lang="en-US" altLang="ko-KR" kern="0" spc="-4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매우 광범위한 탓에</a:t>
            </a:r>
            <a:endParaRPr lang="en-US" altLang="ko-KR" kern="0" spc="-4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 안전에 전문화 되어있지</a:t>
            </a:r>
            <a:r>
              <a:rPr lang="en-US" altLang="ko-KR" kern="0" spc="-4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않음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pic>
        <p:nvPicPr>
          <p:cNvPr id="41" name="그래픽 40" descr="물음표">
            <a:extLst>
              <a:ext uri="{FF2B5EF4-FFF2-40B4-BE49-F238E27FC236}">
                <a16:creationId xmlns:a16="http://schemas.microsoft.com/office/drawing/2014/main" id="{68810FF7-E702-48C4-A36D-3FBFD837E5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92501">
            <a:off x="7478282" y="196454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0D8F225E-AA4B-4B0D-9BEB-79125141A035}"/>
              </a:ext>
            </a:extLst>
          </p:cNvPr>
          <p:cNvSpPr/>
          <p:nvPr/>
        </p:nvSpPr>
        <p:spPr>
          <a:xfrm>
            <a:off x="6286526" y="2885526"/>
            <a:ext cx="1111378" cy="550496"/>
          </a:xfrm>
          <a:prstGeom prst="rightArrow">
            <a:avLst/>
          </a:prstGeom>
          <a:solidFill>
            <a:srgbClr val="FFCB25"/>
          </a:solidFill>
          <a:ln>
            <a:solidFill>
              <a:srgbClr val="BF9000">
                <a:alpha val="26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1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949BCB-06AD-45C5-A02E-14CB9BA74183}"/>
              </a:ext>
            </a:extLst>
          </p:cNvPr>
          <p:cNvSpPr/>
          <p:nvPr/>
        </p:nvSpPr>
        <p:spPr>
          <a:xfrm>
            <a:off x="9623060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706EAF-1EEB-4F46-9985-1AD0C983EC32}"/>
              </a:ext>
            </a:extLst>
          </p:cNvPr>
          <p:cNvSpPr txBox="1"/>
          <p:nvPr/>
        </p:nvSpPr>
        <p:spPr>
          <a:xfrm>
            <a:off x="9528706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22" name="그래픽 21" descr="방향">
            <a:extLst>
              <a:ext uri="{FF2B5EF4-FFF2-40B4-BE49-F238E27FC236}">
                <a16:creationId xmlns:a16="http://schemas.microsoft.com/office/drawing/2014/main" id="{5E373A26-7244-49B7-8362-F39DF7206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7180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B5A1D-3262-488C-92F9-EEC44DFE21AE}"/>
              </a:ext>
            </a:extLst>
          </p:cNvPr>
          <p:cNvSpPr/>
          <p:nvPr/>
        </p:nvSpPr>
        <p:spPr>
          <a:xfrm>
            <a:off x="8297683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50C1F3-B7E2-4F4D-A5D9-147CFABC2F23}"/>
              </a:ext>
            </a:extLst>
          </p:cNvPr>
          <p:cNvSpPr txBox="1"/>
          <p:nvPr/>
        </p:nvSpPr>
        <p:spPr>
          <a:xfrm>
            <a:off x="8362386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운영 계획</a:t>
            </a:r>
          </a:p>
        </p:txBody>
      </p:sp>
      <p:pic>
        <p:nvPicPr>
          <p:cNvPr id="33" name="그래픽 32" descr="방향">
            <a:extLst>
              <a:ext uri="{FF2B5EF4-FFF2-40B4-BE49-F238E27FC236}">
                <a16:creationId xmlns:a16="http://schemas.microsoft.com/office/drawing/2014/main" id="{8BCDCD6A-E5BF-4664-8581-C3CBF74E0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6477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DA1C5794-4893-4201-BF5F-6BE36BC79093}"/>
              </a:ext>
            </a:extLst>
          </p:cNvPr>
          <p:cNvSpPr/>
          <p:nvPr/>
        </p:nvSpPr>
        <p:spPr>
          <a:xfrm>
            <a:off x="6948367" y="0"/>
            <a:ext cx="1364724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BA1C41B-CBDF-4B15-B009-985B34C0A16D}"/>
              </a:ext>
            </a:extLst>
          </p:cNvPr>
          <p:cNvSpPr txBox="1"/>
          <p:nvPr/>
        </p:nvSpPr>
        <p:spPr>
          <a:xfrm>
            <a:off x="703398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디자인</a:t>
            </a:r>
          </a:p>
        </p:txBody>
      </p:sp>
      <p:pic>
        <p:nvPicPr>
          <p:cNvPr id="59" name="그래픽 58" descr="방향">
            <a:extLst>
              <a:ext uri="{FF2B5EF4-FFF2-40B4-BE49-F238E27FC236}">
                <a16:creationId xmlns:a16="http://schemas.microsoft.com/office/drawing/2014/main" id="{75E0E0F8-00F5-49DA-ACE2-AFF402F6D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3363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3056886-EDB1-4997-8FDA-0FF8950B56BD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CE0752-B46C-473D-ADA0-918EDC58A522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65" name="그래픽 64" descr="방향">
            <a:extLst>
              <a:ext uri="{FF2B5EF4-FFF2-40B4-BE49-F238E27FC236}">
                <a16:creationId xmlns:a16="http://schemas.microsoft.com/office/drawing/2014/main" id="{1498B66D-C6C7-4867-AA3F-A941B970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1025" name="_x202701632">
            <a:extLst>
              <a:ext uri="{FF2B5EF4-FFF2-40B4-BE49-F238E27FC236}">
                <a16:creationId xmlns:a16="http://schemas.microsoft.com/office/drawing/2014/main" id="{28E6BBD8-D151-4AF5-9DE9-3FEDE390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781" y="2104640"/>
            <a:ext cx="5422084" cy="458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A83FE3-C59F-44F1-83C6-19B6346D51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39" t="24386" r="37333" b="11556"/>
          <a:stretch/>
        </p:blipFill>
        <p:spPr>
          <a:xfrm>
            <a:off x="506135" y="2154342"/>
            <a:ext cx="5141578" cy="433591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5B27DA-B118-40A1-B068-BBFCAFFD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D1D9D884-8B6A-419C-AC32-4308EB96864D}"/>
              </a:ext>
            </a:extLst>
          </p:cNvPr>
          <p:cNvSpPr/>
          <p:nvPr/>
        </p:nvSpPr>
        <p:spPr>
          <a:xfrm>
            <a:off x="5778859" y="999985"/>
            <a:ext cx="6413141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8DCD1BC4-0A2D-46BE-B372-C531B30CB1BC}"/>
              </a:ext>
            </a:extLst>
          </p:cNvPr>
          <p:cNvSpPr/>
          <p:nvPr/>
        </p:nvSpPr>
        <p:spPr>
          <a:xfrm>
            <a:off x="12607" y="999985"/>
            <a:ext cx="2079671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CF5EA-E89D-4AC1-9939-7992A9875D0D}"/>
              </a:ext>
            </a:extLst>
          </p:cNvPr>
          <p:cNvSpPr txBox="1"/>
          <p:nvPr/>
        </p:nvSpPr>
        <p:spPr>
          <a:xfrm>
            <a:off x="6036669" y="1024036"/>
            <a:ext cx="531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제품 개발의 필요성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F6D04C-0396-4A73-AB67-BDA201760763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A92FF-828E-4423-AC6B-7F5274809D96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27" name="그래픽 26" descr="방향">
            <a:extLst>
              <a:ext uri="{FF2B5EF4-FFF2-40B4-BE49-F238E27FC236}">
                <a16:creationId xmlns:a16="http://schemas.microsoft.com/office/drawing/2014/main" id="{86BD02A0-9381-49A7-B711-763F925C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A03714-C264-4671-AB82-DA48D529813A}"/>
              </a:ext>
            </a:extLst>
          </p:cNvPr>
          <p:cNvSpPr/>
          <p:nvPr/>
        </p:nvSpPr>
        <p:spPr>
          <a:xfrm>
            <a:off x="2344738" y="-287"/>
            <a:ext cx="3187905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346D9F-FED7-42FC-934F-F37DF0CFB146}"/>
              </a:ext>
            </a:extLst>
          </p:cNvPr>
          <p:cNvSpPr txBox="1"/>
          <p:nvPr/>
        </p:nvSpPr>
        <p:spPr>
          <a:xfrm>
            <a:off x="2466244" y="324345"/>
            <a:ext cx="3181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49" name="그래픽 48" descr="방향">
            <a:extLst>
              <a:ext uri="{FF2B5EF4-FFF2-40B4-BE49-F238E27FC236}">
                <a16:creationId xmlns:a16="http://schemas.microsoft.com/office/drawing/2014/main" id="{C6332451-9019-4359-B8A1-13797C044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4096" y="68469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A678A-D922-4495-88D0-413243E700F4}"/>
              </a:ext>
            </a:extLst>
          </p:cNvPr>
          <p:cNvSpPr txBox="1"/>
          <p:nvPr/>
        </p:nvSpPr>
        <p:spPr>
          <a:xfrm>
            <a:off x="2540355" y="1059208"/>
            <a:ext cx="2755660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 분석</a:t>
            </a: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&amp; </a:t>
            </a: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필요성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25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5FB79E-AC04-4D25-84B3-4B403C1413D5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DEA68-96A7-46BE-840C-46E7369D13D3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30" name="그래픽 29" descr="방향">
            <a:extLst>
              <a:ext uri="{FF2B5EF4-FFF2-40B4-BE49-F238E27FC236}">
                <a16:creationId xmlns:a16="http://schemas.microsoft.com/office/drawing/2014/main" id="{6DAE747F-EB6E-4FB1-9E1B-9221D634E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359168-17AC-493B-AD81-87D37F524ADB}"/>
              </a:ext>
            </a:extLst>
          </p:cNvPr>
          <p:cNvSpPr/>
          <p:nvPr/>
        </p:nvSpPr>
        <p:spPr>
          <a:xfrm>
            <a:off x="2347806" y="1365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7E0C40-871E-4043-BB21-46C7B1B229D0}"/>
              </a:ext>
            </a:extLst>
          </p:cNvPr>
          <p:cNvSpPr txBox="1"/>
          <p:nvPr/>
        </p:nvSpPr>
        <p:spPr>
          <a:xfrm>
            <a:off x="2317933" y="282982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35" name="그래픽 34" descr="방향">
            <a:extLst>
              <a:ext uri="{FF2B5EF4-FFF2-40B4-BE49-F238E27FC236}">
                <a16:creationId xmlns:a16="http://schemas.microsoft.com/office/drawing/2014/main" id="{03C5E003-9DA0-4F72-AA0C-CB414FF44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5582" y="153872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0345101-78AA-4EA1-8ADA-E17B493EBC88}"/>
              </a:ext>
            </a:extLst>
          </p:cNvPr>
          <p:cNvSpPr/>
          <p:nvPr/>
        </p:nvSpPr>
        <p:spPr>
          <a:xfrm>
            <a:off x="10431481" y="4206459"/>
            <a:ext cx="1334719" cy="793104"/>
          </a:xfrm>
          <a:custGeom>
            <a:avLst/>
            <a:gdLst>
              <a:gd name="connsiteX0" fmla="*/ 0 w 1334719"/>
              <a:gd name="connsiteY0" fmla="*/ 108953 h 653705"/>
              <a:gd name="connsiteX1" fmla="*/ 108953 w 1334719"/>
              <a:gd name="connsiteY1" fmla="*/ 0 h 653705"/>
              <a:gd name="connsiteX2" fmla="*/ 1225766 w 1334719"/>
              <a:gd name="connsiteY2" fmla="*/ 0 h 653705"/>
              <a:gd name="connsiteX3" fmla="*/ 1334719 w 1334719"/>
              <a:gd name="connsiteY3" fmla="*/ 108953 h 653705"/>
              <a:gd name="connsiteX4" fmla="*/ 1334719 w 1334719"/>
              <a:gd name="connsiteY4" fmla="*/ 544752 h 653705"/>
              <a:gd name="connsiteX5" fmla="*/ 1225766 w 1334719"/>
              <a:gd name="connsiteY5" fmla="*/ 653705 h 653705"/>
              <a:gd name="connsiteX6" fmla="*/ 108953 w 1334719"/>
              <a:gd name="connsiteY6" fmla="*/ 653705 h 653705"/>
              <a:gd name="connsiteX7" fmla="*/ 0 w 1334719"/>
              <a:gd name="connsiteY7" fmla="*/ 544752 h 653705"/>
              <a:gd name="connsiteX8" fmla="*/ 0 w 1334719"/>
              <a:gd name="connsiteY8" fmla="*/ 108953 h 653705"/>
              <a:gd name="connsiteX0" fmla="*/ 0 w 1334719"/>
              <a:gd name="connsiteY0" fmla="*/ 108953 h 653705"/>
              <a:gd name="connsiteX1" fmla="*/ 108953 w 1334719"/>
              <a:gd name="connsiteY1" fmla="*/ 0 h 653705"/>
              <a:gd name="connsiteX2" fmla="*/ 1225766 w 1334719"/>
              <a:gd name="connsiteY2" fmla="*/ 0 h 653705"/>
              <a:gd name="connsiteX3" fmla="*/ 1334719 w 1334719"/>
              <a:gd name="connsiteY3" fmla="*/ 108953 h 653705"/>
              <a:gd name="connsiteX4" fmla="*/ 1334719 w 1334719"/>
              <a:gd name="connsiteY4" fmla="*/ 544752 h 653705"/>
              <a:gd name="connsiteX5" fmla="*/ 1225766 w 1334719"/>
              <a:gd name="connsiteY5" fmla="*/ 653705 h 653705"/>
              <a:gd name="connsiteX6" fmla="*/ 694000 w 1334719"/>
              <a:gd name="connsiteY6" fmla="*/ 649412 h 653705"/>
              <a:gd name="connsiteX7" fmla="*/ 108953 w 1334719"/>
              <a:gd name="connsiteY7" fmla="*/ 653705 h 653705"/>
              <a:gd name="connsiteX8" fmla="*/ 0 w 1334719"/>
              <a:gd name="connsiteY8" fmla="*/ 544752 h 653705"/>
              <a:gd name="connsiteX9" fmla="*/ 0 w 1334719"/>
              <a:gd name="connsiteY9" fmla="*/ 108953 h 653705"/>
              <a:gd name="connsiteX0" fmla="*/ 0 w 1334719"/>
              <a:gd name="connsiteY0" fmla="*/ 108953 h 793104"/>
              <a:gd name="connsiteX1" fmla="*/ 108953 w 1334719"/>
              <a:gd name="connsiteY1" fmla="*/ 0 h 793104"/>
              <a:gd name="connsiteX2" fmla="*/ 1225766 w 1334719"/>
              <a:gd name="connsiteY2" fmla="*/ 0 h 793104"/>
              <a:gd name="connsiteX3" fmla="*/ 1334719 w 1334719"/>
              <a:gd name="connsiteY3" fmla="*/ 108953 h 793104"/>
              <a:gd name="connsiteX4" fmla="*/ 1334719 w 1334719"/>
              <a:gd name="connsiteY4" fmla="*/ 544752 h 793104"/>
              <a:gd name="connsiteX5" fmla="*/ 1225766 w 1334719"/>
              <a:gd name="connsiteY5" fmla="*/ 653705 h 793104"/>
              <a:gd name="connsiteX6" fmla="*/ 711417 w 1334719"/>
              <a:gd name="connsiteY6" fmla="*/ 793104 h 793104"/>
              <a:gd name="connsiteX7" fmla="*/ 108953 w 1334719"/>
              <a:gd name="connsiteY7" fmla="*/ 653705 h 793104"/>
              <a:gd name="connsiteX8" fmla="*/ 0 w 1334719"/>
              <a:gd name="connsiteY8" fmla="*/ 544752 h 793104"/>
              <a:gd name="connsiteX9" fmla="*/ 0 w 1334719"/>
              <a:gd name="connsiteY9" fmla="*/ 108953 h 79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4719" h="793104">
                <a:moveTo>
                  <a:pt x="0" y="108953"/>
                </a:moveTo>
                <a:cubicBezTo>
                  <a:pt x="0" y="48780"/>
                  <a:pt x="48780" y="0"/>
                  <a:pt x="108953" y="0"/>
                </a:cubicBezTo>
                <a:lnTo>
                  <a:pt x="1225766" y="0"/>
                </a:lnTo>
                <a:cubicBezTo>
                  <a:pt x="1285939" y="0"/>
                  <a:pt x="1334719" y="48780"/>
                  <a:pt x="1334719" y="108953"/>
                </a:cubicBezTo>
                <a:lnTo>
                  <a:pt x="1334719" y="544752"/>
                </a:lnTo>
                <a:cubicBezTo>
                  <a:pt x="1334719" y="604925"/>
                  <a:pt x="1285939" y="653705"/>
                  <a:pt x="1225766" y="653705"/>
                </a:cubicBezTo>
                <a:lnTo>
                  <a:pt x="711417" y="793104"/>
                </a:lnTo>
                <a:lnTo>
                  <a:pt x="108953" y="653705"/>
                </a:lnTo>
                <a:cubicBezTo>
                  <a:pt x="48780" y="653705"/>
                  <a:pt x="0" y="604925"/>
                  <a:pt x="0" y="544752"/>
                </a:cubicBezTo>
                <a:lnTo>
                  <a:pt x="0" y="10895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648611-A1EC-4B48-9A0F-8366111E45B9}"/>
              </a:ext>
            </a:extLst>
          </p:cNvPr>
          <p:cNvSpPr/>
          <p:nvPr/>
        </p:nvSpPr>
        <p:spPr>
          <a:xfrm>
            <a:off x="10501156" y="4274570"/>
            <a:ext cx="1204087" cy="633414"/>
          </a:xfrm>
          <a:custGeom>
            <a:avLst/>
            <a:gdLst>
              <a:gd name="connsiteX0" fmla="*/ 0 w 1204087"/>
              <a:gd name="connsiteY0" fmla="*/ 86393 h 518346"/>
              <a:gd name="connsiteX1" fmla="*/ 86393 w 1204087"/>
              <a:gd name="connsiteY1" fmla="*/ 0 h 518346"/>
              <a:gd name="connsiteX2" fmla="*/ 1117694 w 1204087"/>
              <a:gd name="connsiteY2" fmla="*/ 0 h 518346"/>
              <a:gd name="connsiteX3" fmla="*/ 1204087 w 1204087"/>
              <a:gd name="connsiteY3" fmla="*/ 86393 h 518346"/>
              <a:gd name="connsiteX4" fmla="*/ 1204087 w 1204087"/>
              <a:gd name="connsiteY4" fmla="*/ 431953 h 518346"/>
              <a:gd name="connsiteX5" fmla="*/ 1117694 w 1204087"/>
              <a:gd name="connsiteY5" fmla="*/ 518346 h 518346"/>
              <a:gd name="connsiteX6" fmla="*/ 86393 w 1204087"/>
              <a:gd name="connsiteY6" fmla="*/ 518346 h 518346"/>
              <a:gd name="connsiteX7" fmla="*/ 0 w 1204087"/>
              <a:gd name="connsiteY7" fmla="*/ 431953 h 518346"/>
              <a:gd name="connsiteX8" fmla="*/ 0 w 1204087"/>
              <a:gd name="connsiteY8" fmla="*/ 86393 h 518346"/>
              <a:gd name="connsiteX0" fmla="*/ 0 w 1204087"/>
              <a:gd name="connsiteY0" fmla="*/ 86393 h 518411"/>
              <a:gd name="connsiteX1" fmla="*/ 86393 w 1204087"/>
              <a:gd name="connsiteY1" fmla="*/ 0 h 518411"/>
              <a:gd name="connsiteX2" fmla="*/ 1117694 w 1204087"/>
              <a:gd name="connsiteY2" fmla="*/ 0 h 518411"/>
              <a:gd name="connsiteX3" fmla="*/ 1204087 w 1204087"/>
              <a:gd name="connsiteY3" fmla="*/ 86393 h 518411"/>
              <a:gd name="connsiteX4" fmla="*/ 1204087 w 1204087"/>
              <a:gd name="connsiteY4" fmla="*/ 431953 h 518411"/>
              <a:gd name="connsiteX5" fmla="*/ 1117694 w 1204087"/>
              <a:gd name="connsiteY5" fmla="*/ 518346 h 518411"/>
              <a:gd name="connsiteX6" fmla="*/ 629759 w 1204087"/>
              <a:gd name="connsiteY6" fmla="*/ 518411 h 518411"/>
              <a:gd name="connsiteX7" fmla="*/ 86393 w 1204087"/>
              <a:gd name="connsiteY7" fmla="*/ 518346 h 518411"/>
              <a:gd name="connsiteX8" fmla="*/ 0 w 1204087"/>
              <a:gd name="connsiteY8" fmla="*/ 431953 h 518411"/>
              <a:gd name="connsiteX9" fmla="*/ 0 w 1204087"/>
              <a:gd name="connsiteY9" fmla="*/ 86393 h 518411"/>
              <a:gd name="connsiteX0" fmla="*/ 0 w 1204087"/>
              <a:gd name="connsiteY0" fmla="*/ 86393 h 604136"/>
              <a:gd name="connsiteX1" fmla="*/ 86393 w 1204087"/>
              <a:gd name="connsiteY1" fmla="*/ 0 h 604136"/>
              <a:gd name="connsiteX2" fmla="*/ 1117694 w 1204087"/>
              <a:gd name="connsiteY2" fmla="*/ 0 h 604136"/>
              <a:gd name="connsiteX3" fmla="*/ 1204087 w 1204087"/>
              <a:gd name="connsiteY3" fmla="*/ 86393 h 604136"/>
              <a:gd name="connsiteX4" fmla="*/ 1204087 w 1204087"/>
              <a:gd name="connsiteY4" fmla="*/ 431953 h 604136"/>
              <a:gd name="connsiteX5" fmla="*/ 1117694 w 1204087"/>
              <a:gd name="connsiteY5" fmla="*/ 518346 h 604136"/>
              <a:gd name="connsiteX6" fmla="*/ 627854 w 1204087"/>
              <a:gd name="connsiteY6" fmla="*/ 604136 h 604136"/>
              <a:gd name="connsiteX7" fmla="*/ 86393 w 1204087"/>
              <a:gd name="connsiteY7" fmla="*/ 518346 h 604136"/>
              <a:gd name="connsiteX8" fmla="*/ 0 w 1204087"/>
              <a:gd name="connsiteY8" fmla="*/ 431953 h 604136"/>
              <a:gd name="connsiteX9" fmla="*/ 0 w 1204087"/>
              <a:gd name="connsiteY9" fmla="*/ 86393 h 604136"/>
              <a:gd name="connsiteX0" fmla="*/ 0 w 1204087"/>
              <a:gd name="connsiteY0" fmla="*/ 86393 h 649180"/>
              <a:gd name="connsiteX1" fmla="*/ 86393 w 1204087"/>
              <a:gd name="connsiteY1" fmla="*/ 0 h 649180"/>
              <a:gd name="connsiteX2" fmla="*/ 1117694 w 1204087"/>
              <a:gd name="connsiteY2" fmla="*/ 0 h 649180"/>
              <a:gd name="connsiteX3" fmla="*/ 1204087 w 1204087"/>
              <a:gd name="connsiteY3" fmla="*/ 86393 h 649180"/>
              <a:gd name="connsiteX4" fmla="*/ 1204087 w 1204087"/>
              <a:gd name="connsiteY4" fmla="*/ 431953 h 649180"/>
              <a:gd name="connsiteX5" fmla="*/ 1117694 w 1204087"/>
              <a:gd name="connsiteY5" fmla="*/ 518346 h 649180"/>
              <a:gd name="connsiteX6" fmla="*/ 632359 w 1204087"/>
              <a:gd name="connsiteY6" fmla="*/ 649180 h 649180"/>
              <a:gd name="connsiteX7" fmla="*/ 86393 w 1204087"/>
              <a:gd name="connsiteY7" fmla="*/ 518346 h 649180"/>
              <a:gd name="connsiteX8" fmla="*/ 0 w 1204087"/>
              <a:gd name="connsiteY8" fmla="*/ 431953 h 649180"/>
              <a:gd name="connsiteX9" fmla="*/ 0 w 1204087"/>
              <a:gd name="connsiteY9" fmla="*/ 86393 h 649180"/>
              <a:gd name="connsiteX0" fmla="*/ 0 w 1204087"/>
              <a:gd name="connsiteY0" fmla="*/ 86393 h 633414"/>
              <a:gd name="connsiteX1" fmla="*/ 86393 w 1204087"/>
              <a:gd name="connsiteY1" fmla="*/ 0 h 633414"/>
              <a:gd name="connsiteX2" fmla="*/ 1117694 w 1204087"/>
              <a:gd name="connsiteY2" fmla="*/ 0 h 633414"/>
              <a:gd name="connsiteX3" fmla="*/ 1204087 w 1204087"/>
              <a:gd name="connsiteY3" fmla="*/ 86393 h 633414"/>
              <a:gd name="connsiteX4" fmla="*/ 1204087 w 1204087"/>
              <a:gd name="connsiteY4" fmla="*/ 431953 h 633414"/>
              <a:gd name="connsiteX5" fmla="*/ 1117694 w 1204087"/>
              <a:gd name="connsiteY5" fmla="*/ 518346 h 633414"/>
              <a:gd name="connsiteX6" fmla="*/ 632359 w 1204087"/>
              <a:gd name="connsiteY6" fmla="*/ 633414 h 633414"/>
              <a:gd name="connsiteX7" fmla="*/ 86393 w 1204087"/>
              <a:gd name="connsiteY7" fmla="*/ 518346 h 633414"/>
              <a:gd name="connsiteX8" fmla="*/ 0 w 1204087"/>
              <a:gd name="connsiteY8" fmla="*/ 431953 h 633414"/>
              <a:gd name="connsiteX9" fmla="*/ 0 w 1204087"/>
              <a:gd name="connsiteY9" fmla="*/ 86393 h 63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4087" h="633414">
                <a:moveTo>
                  <a:pt x="0" y="86393"/>
                </a:moveTo>
                <a:cubicBezTo>
                  <a:pt x="0" y="38679"/>
                  <a:pt x="38679" y="0"/>
                  <a:pt x="86393" y="0"/>
                </a:cubicBezTo>
                <a:lnTo>
                  <a:pt x="1117694" y="0"/>
                </a:lnTo>
                <a:cubicBezTo>
                  <a:pt x="1165408" y="0"/>
                  <a:pt x="1204087" y="38679"/>
                  <a:pt x="1204087" y="86393"/>
                </a:cubicBezTo>
                <a:lnTo>
                  <a:pt x="1204087" y="431953"/>
                </a:lnTo>
                <a:cubicBezTo>
                  <a:pt x="1204087" y="479667"/>
                  <a:pt x="1165408" y="518346"/>
                  <a:pt x="1117694" y="518346"/>
                </a:cubicBezTo>
                <a:lnTo>
                  <a:pt x="632359" y="633414"/>
                </a:lnTo>
                <a:lnTo>
                  <a:pt x="86393" y="518346"/>
                </a:lnTo>
                <a:cubicBezTo>
                  <a:pt x="38679" y="518346"/>
                  <a:pt x="0" y="479667"/>
                  <a:pt x="0" y="431953"/>
                </a:cubicBezTo>
                <a:lnTo>
                  <a:pt x="0" y="863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4331B4-1312-4150-9D55-C76E81ADDB85}"/>
              </a:ext>
            </a:extLst>
          </p:cNvPr>
          <p:cNvSpPr/>
          <p:nvPr/>
        </p:nvSpPr>
        <p:spPr>
          <a:xfrm>
            <a:off x="9623060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813B3-9457-4799-9BC0-244CE943589B}"/>
              </a:ext>
            </a:extLst>
          </p:cNvPr>
          <p:cNvSpPr txBox="1"/>
          <p:nvPr/>
        </p:nvSpPr>
        <p:spPr>
          <a:xfrm>
            <a:off x="9528706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8" name="그래픽 7" descr="방향">
            <a:extLst>
              <a:ext uri="{FF2B5EF4-FFF2-40B4-BE49-F238E27FC236}">
                <a16:creationId xmlns:a16="http://schemas.microsoft.com/office/drawing/2014/main" id="{6CBDE59E-423E-4BB8-A3BA-07D2D7A66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7180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2D557AB-FA79-4FEC-99C9-45C874CCDF78}"/>
              </a:ext>
            </a:extLst>
          </p:cNvPr>
          <p:cNvSpPr/>
          <p:nvPr/>
        </p:nvSpPr>
        <p:spPr>
          <a:xfrm>
            <a:off x="8297683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58017-FB54-4AB4-87BC-4AE12CC7EE05}"/>
              </a:ext>
            </a:extLst>
          </p:cNvPr>
          <p:cNvSpPr txBox="1"/>
          <p:nvPr/>
        </p:nvSpPr>
        <p:spPr>
          <a:xfrm>
            <a:off x="8362386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운영 계획</a:t>
            </a:r>
          </a:p>
        </p:txBody>
      </p:sp>
      <p:pic>
        <p:nvPicPr>
          <p:cNvPr id="16" name="그래픽 15" descr="방향">
            <a:extLst>
              <a:ext uri="{FF2B5EF4-FFF2-40B4-BE49-F238E27FC236}">
                <a16:creationId xmlns:a16="http://schemas.microsoft.com/office/drawing/2014/main" id="{7F8C09E6-7E12-4FF3-AFF6-CC31614D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6477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DF22A5-7690-440B-8BBE-C3D65B53CD0F}"/>
              </a:ext>
            </a:extLst>
          </p:cNvPr>
          <p:cNvSpPr/>
          <p:nvPr/>
        </p:nvSpPr>
        <p:spPr>
          <a:xfrm>
            <a:off x="6948367" y="0"/>
            <a:ext cx="1364724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3C4943-B3EE-41B3-971E-D2FBD0B70FC8}"/>
              </a:ext>
            </a:extLst>
          </p:cNvPr>
          <p:cNvSpPr txBox="1"/>
          <p:nvPr/>
        </p:nvSpPr>
        <p:spPr>
          <a:xfrm>
            <a:off x="703398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디자인</a:t>
            </a:r>
          </a:p>
        </p:txBody>
      </p:sp>
      <p:pic>
        <p:nvPicPr>
          <p:cNvPr id="21" name="그래픽 20" descr="방향">
            <a:extLst>
              <a:ext uri="{FF2B5EF4-FFF2-40B4-BE49-F238E27FC236}">
                <a16:creationId xmlns:a16="http://schemas.microsoft.com/office/drawing/2014/main" id="{C49B860D-2169-4A25-A92C-ABEBCC5C8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3363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00" name="눈물 방울 99">
            <a:extLst>
              <a:ext uri="{FF2B5EF4-FFF2-40B4-BE49-F238E27FC236}">
                <a16:creationId xmlns:a16="http://schemas.microsoft.com/office/drawing/2014/main" id="{2236B1DB-EB9F-4F04-85B6-138F2C35B670}"/>
              </a:ext>
            </a:extLst>
          </p:cNvPr>
          <p:cNvSpPr/>
          <p:nvPr/>
        </p:nvSpPr>
        <p:spPr>
          <a:xfrm rot="6240595">
            <a:off x="8146022" y="2482546"/>
            <a:ext cx="2210474" cy="2210474"/>
          </a:xfrm>
          <a:prstGeom prst="teardrop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2A33939-DDCC-4C03-B6DA-A21AFB23C2EB}"/>
              </a:ext>
            </a:extLst>
          </p:cNvPr>
          <p:cNvSpPr/>
          <p:nvPr/>
        </p:nvSpPr>
        <p:spPr>
          <a:xfrm>
            <a:off x="8256139" y="2573598"/>
            <a:ext cx="1989736" cy="199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" name="눈물 방울 107">
            <a:extLst>
              <a:ext uri="{FF2B5EF4-FFF2-40B4-BE49-F238E27FC236}">
                <a16:creationId xmlns:a16="http://schemas.microsoft.com/office/drawing/2014/main" id="{112628EF-1BE5-4A51-9E14-BF0EE1ED2777}"/>
              </a:ext>
            </a:extLst>
          </p:cNvPr>
          <p:cNvSpPr/>
          <p:nvPr/>
        </p:nvSpPr>
        <p:spPr>
          <a:xfrm rot="6240595">
            <a:off x="5635767" y="2488023"/>
            <a:ext cx="2210474" cy="2210474"/>
          </a:xfrm>
          <a:prstGeom prst="teardrop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AC99646-3D89-496B-9B41-76486A0C6A3F}"/>
              </a:ext>
            </a:extLst>
          </p:cNvPr>
          <p:cNvSpPr/>
          <p:nvPr/>
        </p:nvSpPr>
        <p:spPr>
          <a:xfrm>
            <a:off x="5757568" y="2594146"/>
            <a:ext cx="1989736" cy="199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눈물 방울 41">
            <a:extLst>
              <a:ext uri="{FF2B5EF4-FFF2-40B4-BE49-F238E27FC236}">
                <a16:creationId xmlns:a16="http://schemas.microsoft.com/office/drawing/2014/main" id="{C1B8BD18-0A58-47A7-8F52-A03A679CFAF8}"/>
              </a:ext>
            </a:extLst>
          </p:cNvPr>
          <p:cNvSpPr/>
          <p:nvPr/>
        </p:nvSpPr>
        <p:spPr>
          <a:xfrm rot="6240595">
            <a:off x="3129228" y="2480064"/>
            <a:ext cx="2210474" cy="2210474"/>
          </a:xfrm>
          <a:prstGeom prst="teardrop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0DDC012-7F13-4DAD-9A8B-47B00D9CAB99}"/>
              </a:ext>
            </a:extLst>
          </p:cNvPr>
          <p:cNvSpPr/>
          <p:nvPr/>
        </p:nvSpPr>
        <p:spPr>
          <a:xfrm>
            <a:off x="3251029" y="2586187"/>
            <a:ext cx="1989736" cy="199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눈물 방울 9">
            <a:extLst>
              <a:ext uri="{FF2B5EF4-FFF2-40B4-BE49-F238E27FC236}">
                <a16:creationId xmlns:a16="http://schemas.microsoft.com/office/drawing/2014/main" id="{AF5BD150-0195-4E2B-9C69-36CAABCEDBFA}"/>
              </a:ext>
            </a:extLst>
          </p:cNvPr>
          <p:cNvSpPr/>
          <p:nvPr/>
        </p:nvSpPr>
        <p:spPr>
          <a:xfrm rot="6198536">
            <a:off x="610998" y="2546271"/>
            <a:ext cx="2210474" cy="2210474"/>
          </a:xfrm>
          <a:prstGeom prst="teardrop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182C7FE-FF34-4F14-80BC-82A633A88A5C}"/>
              </a:ext>
            </a:extLst>
          </p:cNvPr>
          <p:cNvSpPr/>
          <p:nvPr/>
        </p:nvSpPr>
        <p:spPr>
          <a:xfrm>
            <a:off x="528451" y="5067725"/>
            <a:ext cx="1851932" cy="596900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AADFC386-2118-4B5B-8849-8E19EA9CBF65}"/>
              </a:ext>
            </a:extLst>
          </p:cNvPr>
          <p:cNvSpPr/>
          <p:nvPr/>
        </p:nvSpPr>
        <p:spPr>
          <a:xfrm>
            <a:off x="2380382" y="5067725"/>
            <a:ext cx="674997" cy="596900"/>
          </a:xfrm>
          <a:prstGeom prst="chevron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3246A4-942D-41A1-87CF-848518D692CC}"/>
              </a:ext>
            </a:extLst>
          </p:cNvPr>
          <p:cNvSpPr/>
          <p:nvPr/>
        </p:nvSpPr>
        <p:spPr>
          <a:xfrm>
            <a:off x="720549" y="2640574"/>
            <a:ext cx="1989736" cy="19934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C9B02CFE-E792-4D99-B5DE-57E092520EF7}"/>
              </a:ext>
            </a:extLst>
          </p:cNvPr>
          <p:cNvSpPr/>
          <p:nvPr/>
        </p:nvSpPr>
        <p:spPr>
          <a:xfrm>
            <a:off x="3010036" y="5067725"/>
            <a:ext cx="2015021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7C64BFE5-53CF-44E0-9380-17A3745B55A0}"/>
              </a:ext>
            </a:extLst>
          </p:cNvPr>
          <p:cNvSpPr/>
          <p:nvPr/>
        </p:nvSpPr>
        <p:spPr>
          <a:xfrm>
            <a:off x="4924011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화살표: 갈매기형 수장 60">
            <a:extLst>
              <a:ext uri="{FF2B5EF4-FFF2-40B4-BE49-F238E27FC236}">
                <a16:creationId xmlns:a16="http://schemas.microsoft.com/office/drawing/2014/main" id="{75C33F2D-56D5-4694-BBBB-FC262F5AC3DE}"/>
              </a:ext>
            </a:extLst>
          </p:cNvPr>
          <p:cNvSpPr/>
          <p:nvPr/>
        </p:nvSpPr>
        <p:spPr>
          <a:xfrm>
            <a:off x="5501162" y="5067725"/>
            <a:ext cx="2006522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화살표: 갈매기형 수장 62">
            <a:extLst>
              <a:ext uri="{FF2B5EF4-FFF2-40B4-BE49-F238E27FC236}">
                <a16:creationId xmlns:a16="http://schemas.microsoft.com/office/drawing/2014/main" id="{8880059B-5DA2-460A-B560-25197835B3C9}"/>
              </a:ext>
            </a:extLst>
          </p:cNvPr>
          <p:cNvSpPr/>
          <p:nvPr/>
        </p:nvSpPr>
        <p:spPr>
          <a:xfrm>
            <a:off x="7389157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화살표: 갈매기형 수장 64">
            <a:extLst>
              <a:ext uri="{FF2B5EF4-FFF2-40B4-BE49-F238E27FC236}">
                <a16:creationId xmlns:a16="http://schemas.microsoft.com/office/drawing/2014/main" id="{47D764F1-2457-432F-BAF3-23423A243D60}"/>
              </a:ext>
            </a:extLst>
          </p:cNvPr>
          <p:cNvSpPr/>
          <p:nvPr/>
        </p:nvSpPr>
        <p:spPr>
          <a:xfrm>
            <a:off x="7942759" y="5067725"/>
            <a:ext cx="2006522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B773B2-53B2-4726-859A-3FB607D89F5F}"/>
              </a:ext>
            </a:extLst>
          </p:cNvPr>
          <p:cNvSpPr txBox="1"/>
          <p:nvPr/>
        </p:nvSpPr>
        <p:spPr>
          <a:xfrm>
            <a:off x="784905" y="3097985"/>
            <a:ext cx="1858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기초 </a:t>
            </a:r>
            <a:r>
              <a:rPr lang="en-US" altLang="ko-KR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UI</a:t>
            </a:r>
            <a:r>
              <a:rPr lang="en-US" altLang="ko-KR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및 </a:t>
            </a:r>
            <a:endParaRPr lang="en-US" altLang="ko-KR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지역 </a:t>
            </a:r>
            <a:r>
              <a:rPr lang="ko-KR" altLang="en-US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데이터 수집</a:t>
            </a:r>
            <a:r>
              <a:rPr lang="en-US" altLang="ko-KR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</a:t>
            </a:r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위한 </a:t>
            </a:r>
            <a:endParaRPr lang="en-US" altLang="ko-KR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기반 완성</a:t>
            </a:r>
          </a:p>
          <a:p>
            <a:pPr algn="ctr"/>
            <a:endParaRPr lang="ko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CC21A7-75BF-4991-ACC6-F4000C071E47}"/>
              </a:ext>
            </a:extLst>
          </p:cNvPr>
          <p:cNvSpPr txBox="1"/>
          <p:nvPr/>
        </p:nvSpPr>
        <p:spPr>
          <a:xfrm>
            <a:off x="5782665" y="3179243"/>
            <a:ext cx="1972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빅데이터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활용한 데이터 신뢰도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추정 기능 구현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96" name="화살표: 갈매기형 수장 95">
            <a:extLst>
              <a:ext uri="{FF2B5EF4-FFF2-40B4-BE49-F238E27FC236}">
                <a16:creationId xmlns:a16="http://schemas.microsoft.com/office/drawing/2014/main" id="{E1EFE4C5-5D6A-4A07-9A97-DF714D32E76F}"/>
              </a:ext>
            </a:extLst>
          </p:cNvPr>
          <p:cNvSpPr/>
          <p:nvPr/>
        </p:nvSpPr>
        <p:spPr>
          <a:xfrm>
            <a:off x="9829535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B2EFEC9-411A-428D-8163-DE8811DA9C90}"/>
              </a:ext>
            </a:extLst>
          </p:cNvPr>
          <p:cNvSpPr txBox="1"/>
          <p:nvPr/>
        </p:nvSpPr>
        <p:spPr>
          <a:xfrm>
            <a:off x="8321933" y="3016691"/>
            <a:ext cx="1858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고도 정보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활용한 언덕길 등 위험 지역 시각화 기능 구현</a:t>
            </a:r>
          </a:p>
        </p:txBody>
      </p:sp>
      <p:sp>
        <p:nvSpPr>
          <p:cNvPr id="115" name="화살표: 갈매기형 수장 114">
            <a:extLst>
              <a:ext uri="{FF2B5EF4-FFF2-40B4-BE49-F238E27FC236}">
                <a16:creationId xmlns:a16="http://schemas.microsoft.com/office/drawing/2014/main" id="{4396F0DA-C610-4BCF-BE4A-E9B3185F6D9F}"/>
              </a:ext>
            </a:extLst>
          </p:cNvPr>
          <p:cNvSpPr/>
          <p:nvPr/>
        </p:nvSpPr>
        <p:spPr>
          <a:xfrm>
            <a:off x="3012218" y="5067725"/>
            <a:ext cx="613382" cy="596900"/>
          </a:xfrm>
          <a:custGeom>
            <a:avLst/>
            <a:gdLst>
              <a:gd name="connsiteX0" fmla="*/ 0 w 718158"/>
              <a:gd name="connsiteY0" fmla="*/ 0 h 596900"/>
              <a:gd name="connsiteX1" fmla="*/ 419708 w 718158"/>
              <a:gd name="connsiteY1" fmla="*/ 0 h 596900"/>
              <a:gd name="connsiteX2" fmla="*/ 718158 w 718158"/>
              <a:gd name="connsiteY2" fmla="*/ 298450 h 596900"/>
              <a:gd name="connsiteX3" fmla="*/ 419708 w 718158"/>
              <a:gd name="connsiteY3" fmla="*/ 596900 h 596900"/>
              <a:gd name="connsiteX4" fmla="*/ 0 w 718158"/>
              <a:gd name="connsiteY4" fmla="*/ 596900 h 596900"/>
              <a:gd name="connsiteX5" fmla="*/ 298450 w 718158"/>
              <a:gd name="connsiteY5" fmla="*/ 298450 h 596900"/>
              <a:gd name="connsiteX6" fmla="*/ 0 w 718158"/>
              <a:gd name="connsiteY6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19708 w 537183"/>
              <a:gd name="connsiteY3" fmla="*/ 596900 h 596900"/>
              <a:gd name="connsiteX4" fmla="*/ 0 w 537183"/>
              <a:gd name="connsiteY4" fmla="*/ 596900 h 596900"/>
              <a:gd name="connsiteX5" fmla="*/ 298450 w 537183"/>
              <a:gd name="connsiteY5" fmla="*/ 298450 h 596900"/>
              <a:gd name="connsiteX6" fmla="*/ 0 w 537183"/>
              <a:gd name="connsiteY6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59646 w 537183"/>
              <a:gd name="connsiteY3" fmla="*/ 428200 h 596900"/>
              <a:gd name="connsiteX4" fmla="*/ 419708 w 537183"/>
              <a:gd name="connsiteY4" fmla="*/ 596900 h 596900"/>
              <a:gd name="connsiteX5" fmla="*/ 0 w 537183"/>
              <a:gd name="connsiteY5" fmla="*/ 596900 h 596900"/>
              <a:gd name="connsiteX6" fmla="*/ 298450 w 537183"/>
              <a:gd name="connsiteY6" fmla="*/ 298450 h 596900"/>
              <a:gd name="connsiteX7" fmla="*/ 0 w 537183"/>
              <a:gd name="connsiteY7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02496 w 537183"/>
              <a:gd name="connsiteY3" fmla="*/ 437725 h 596900"/>
              <a:gd name="connsiteX4" fmla="*/ 419708 w 537183"/>
              <a:gd name="connsiteY4" fmla="*/ 596900 h 596900"/>
              <a:gd name="connsiteX5" fmla="*/ 0 w 537183"/>
              <a:gd name="connsiteY5" fmla="*/ 596900 h 596900"/>
              <a:gd name="connsiteX6" fmla="*/ 298450 w 537183"/>
              <a:gd name="connsiteY6" fmla="*/ 298450 h 596900"/>
              <a:gd name="connsiteX7" fmla="*/ 0 w 537183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565337"/>
              <a:gd name="connsiteY0" fmla="*/ 0 h 596900"/>
              <a:gd name="connsiteX1" fmla="*/ 538770 w 565337"/>
              <a:gd name="connsiteY1" fmla="*/ 0 h 596900"/>
              <a:gd name="connsiteX2" fmla="*/ 489558 w 565337"/>
              <a:gd name="connsiteY2" fmla="*/ 136526 h 596900"/>
              <a:gd name="connsiteX3" fmla="*/ 402496 w 565337"/>
              <a:gd name="connsiteY3" fmla="*/ 437725 h 596900"/>
              <a:gd name="connsiteX4" fmla="*/ 419708 w 565337"/>
              <a:gd name="connsiteY4" fmla="*/ 596900 h 596900"/>
              <a:gd name="connsiteX5" fmla="*/ 0 w 565337"/>
              <a:gd name="connsiteY5" fmla="*/ 596900 h 596900"/>
              <a:gd name="connsiteX6" fmla="*/ 298450 w 565337"/>
              <a:gd name="connsiteY6" fmla="*/ 298450 h 596900"/>
              <a:gd name="connsiteX7" fmla="*/ 0 w 565337"/>
              <a:gd name="connsiteY7" fmla="*/ 0 h 596900"/>
              <a:gd name="connsiteX0" fmla="*/ 0 w 565337"/>
              <a:gd name="connsiteY0" fmla="*/ 0 h 596900"/>
              <a:gd name="connsiteX1" fmla="*/ 538770 w 565337"/>
              <a:gd name="connsiteY1" fmla="*/ 0 h 596900"/>
              <a:gd name="connsiteX2" fmla="*/ 489558 w 565337"/>
              <a:gd name="connsiteY2" fmla="*/ 136526 h 596900"/>
              <a:gd name="connsiteX3" fmla="*/ 402496 w 565337"/>
              <a:gd name="connsiteY3" fmla="*/ 437725 h 596900"/>
              <a:gd name="connsiteX4" fmla="*/ 543533 w 565337"/>
              <a:gd name="connsiteY4" fmla="*/ 596900 h 596900"/>
              <a:gd name="connsiteX5" fmla="*/ 0 w 565337"/>
              <a:gd name="connsiteY5" fmla="*/ 596900 h 596900"/>
              <a:gd name="connsiteX6" fmla="*/ 298450 w 565337"/>
              <a:gd name="connsiteY6" fmla="*/ 298450 h 596900"/>
              <a:gd name="connsiteX7" fmla="*/ 0 w 565337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02496 w 599095"/>
              <a:gd name="connsiteY3" fmla="*/ 43772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9652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87189"/>
              <a:gd name="connsiteY0" fmla="*/ 0 h 596900"/>
              <a:gd name="connsiteX1" fmla="*/ 538770 w 587189"/>
              <a:gd name="connsiteY1" fmla="*/ 0 h 596900"/>
              <a:gd name="connsiteX2" fmla="*/ 587189 w 587189"/>
              <a:gd name="connsiteY2" fmla="*/ 150814 h 596900"/>
              <a:gd name="connsiteX3" fmla="*/ 492983 w 587189"/>
              <a:gd name="connsiteY3" fmla="*/ 366287 h 596900"/>
              <a:gd name="connsiteX4" fmla="*/ 543533 w 587189"/>
              <a:gd name="connsiteY4" fmla="*/ 596900 h 596900"/>
              <a:gd name="connsiteX5" fmla="*/ 0 w 587189"/>
              <a:gd name="connsiteY5" fmla="*/ 596900 h 596900"/>
              <a:gd name="connsiteX6" fmla="*/ 298450 w 587189"/>
              <a:gd name="connsiteY6" fmla="*/ 298450 h 596900"/>
              <a:gd name="connsiteX7" fmla="*/ 0 w 587189"/>
              <a:gd name="connsiteY7" fmla="*/ 0 h 596900"/>
              <a:gd name="connsiteX0" fmla="*/ 0 w 587189"/>
              <a:gd name="connsiteY0" fmla="*/ 0 h 596900"/>
              <a:gd name="connsiteX1" fmla="*/ 538770 w 587189"/>
              <a:gd name="connsiteY1" fmla="*/ 0 h 596900"/>
              <a:gd name="connsiteX2" fmla="*/ 587189 w 587189"/>
              <a:gd name="connsiteY2" fmla="*/ 150814 h 596900"/>
              <a:gd name="connsiteX3" fmla="*/ 492983 w 587189"/>
              <a:gd name="connsiteY3" fmla="*/ 366287 h 596900"/>
              <a:gd name="connsiteX4" fmla="*/ 543533 w 587189"/>
              <a:gd name="connsiteY4" fmla="*/ 596900 h 596900"/>
              <a:gd name="connsiteX5" fmla="*/ 0 w 587189"/>
              <a:gd name="connsiteY5" fmla="*/ 596900 h 596900"/>
              <a:gd name="connsiteX6" fmla="*/ 298450 w 587189"/>
              <a:gd name="connsiteY6" fmla="*/ 298450 h 596900"/>
              <a:gd name="connsiteX7" fmla="*/ 0 w 587189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492983 w 596491"/>
              <a:gd name="connsiteY3" fmla="*/ 366287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617890"/>
              <a:gd name="connsiteY0" fmla="*/ 0 h 596900"/>
              <a:gd name="connsiteX1" fmla="*/ 538770 w 617890"/>
              <a:gd name="connsiteY1" fmla="*/ 0 h 596900"/>
              <a:gd name="connsiteX2" fmla="*/ 613382 w 617890"/>
              <a:gd name="connsiteY2" fmla="*/ 153196 h 596900"/>
              <a:gd name="connsiteX3" fmla="*/ 528702 w 617890"/>
              <a:gd name="connsiteY3" fmla="*/ 368669 h 596900"/>
              <a:gd name="connsiteX4" fmla="*/ 543533 w 617890"/>
              <a:gd name="connsiteY4" fmla="*/ 596900 h 596900"/>
              <a:gd name="connsiteX5" fmla="*/ 0 w 617890"/>
              <a:gd name="connsiteY5" fmla="*/ 596900 h 596900"/>
              <a:gd name="connsiteX6" fmla="*/ 298450 w 617890"/>
              <a:gd name="connsiteY6" fmla="*/ 298450 h 596900"/>
              <a:gd name="connsiteX7" fmla="*/ 0 w 617890"/>
              <a:gd name="connsiteY7" fmla="*/ 0 h 596900"/>
              <a:gd name="connsiteX0" fmla="*/ 0 w 617890"/>
              <a:gd name="connsiteY0" fmla="*/ 0 h 596900"/>
              <a:gd name="connsiteX1" fmla="*/ 538770 w 617890"/>
              <a:gd name="connsiteY1" fmla="*/ 0 h 596900"/>
              <a:gd name="connsiteX2" fmla="*/ 613382 w 617890"/>
              <a:gd name="connsiteY2" fmla="*/ 153196 h 596900"/>
              <a:gd name="connsiteX3" fmla="*/ 528702 w 617890"/>
              <a:gd name="connsiteY3" fmla="*/ 368669 h 596900"/>
              <a:gd name="connsiteX4" fmla="*/ 543533 w 617890"/>
              <a:gd name="connsiteY4" fmla="*/ 596900 h 596900"/>
              <a:gd name="connsiteX5" fmla="*/ 0 w 617890"/>
              <a:gd name="connsiteY5" fmla="*/ 596900 h 596900"/>
              <a:gd name="connsiteX6" fmla="*/ 298450 w 617890"/>
              <a:gd name="connsiteY6" fmla="*/ 298450 h 596900"/>
              <a:gd name="connsiteX7" fmla="*/ 0 w 617890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3382"/>
              <a:gd name="connsiteY0" fmla="*/ 0 h 596900"/>
              <a:gd name="connsiteX1" fmla="*/ 538770 w 613382"/>
              <a:gd name="connsiteY1" fmla="*/ 0 h 596900"/>
              <a:gd name="connsiteX2" fmla="*/ 613382 w 613382"/>
              <a:gd name="connsiteY2" fmla="*/ 153196 h 596900"/>
              <a:gd name="connsiteX3" fmla="*/ 528702 w 613382"/>
              <a:gd name="connsiteY3" fmla="*/ 368669 h 596900"/>
              <a:gd name="connsiteX4" fmla="*/ 543533 w 613382"/>
              <a:gd name="connsiteY4" fmla="*/ 596900 h 596900"/>
              <a:gd name="connsiteX5" fmla="*/ 0 w 613382"/>
              <a:gd name="connsiteY5" fmla="*/ 596900 h 596900"/>
              <a:gd name="connsiteX6" fmla="*/ 298450 w 613382"/>
              <a:gd name="connsiteY6" fmla="*/ 298450 h 596900"/>
              <a:gd name="connsiteX7" fmla="*/ 0 w 613382"/>
              <a:gd name="connsiteY7" fmla="*/ 0 h 596900"/>
              <a:gd name="connsiteX0" fmla="*/ 0 w 613382"/>
              <a:gd name="connsiteY0" fmla="*/ 0 h 596900"/>
              <a:gd name="connsiteX1" fmla="*/ 538770 w 613382"/>
              <a:gd name="connsiteY1" fmla="*/ 0 h 596900"/>
              <a:gd name="connsiteX2" fmla="*/ 613382 w 613382"/>
              <a:gd name="connsiteY2" fmla="*/ 153196 h 596900"/>
              <a:gd name="connsiteX3" fmla="*/ 528702 w 613382"/>
              <a:gd name="connsiteY3" fmla="*/ 368669 h 596900"/>
              <a:gd name="connsiteX4" fmla="*/ 543533 w 613382"/>
              <a:gd name="connsiteY4" fmla="*/ 596900 h 596900"/>
              <a:gd name="connsiteX5" fmla="*/ 0 w 613382"/>
              <a:gd name="connsiteY5" fmla="*/ 596900 h 596900"/>
              <a:gd name="connsiteX6" fmla="*/ 298450 w 613382"/>
              <a:gd name="connsiteY6" fmla="*/ 298450 h 596900"/>
              <a:gd name="connsiteX7" fmla="*/ 0 w 613382"/>
              <a:gd name="connsiteY7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382" h="596900">
                <a:moveTo>
                  <a:pt x="0" y="0"/>
                </a:moveTo>
                <a:lnTo>
                  <a:pt x="538770" y="0"/>
                </a:lnTo>
                <a:cubicBezTo>
                  <a:pt x="588247" y="66940"/>
                  <a:pt x="609150" y="50538"/>
                  <a:pt x="613382" y="153196"/>
                </a:cubicBezTo>
                <a:cubicBezTo>
                  <a:pt x="603412" y="263122"/>
                  <a:pt x="562484" y="292081"/>
                  <a:pt x="528702" y="368669"/>
                </a:cubicBezTo>
                <a:cubicBezTo>
                  <a:pt x="496339" y="495546"/>
                  <a:pt x="518746" y="515267"/>
                  <a:pt x="543533" y="596900"/>
                </a:cubicBezTo>
                <a:lnTo>
                  <a:pt x="0" y="596900"/>
                </a:lnTo>
                <a:lnTo>
                  <a:pt x="298450" y="298450"/>
                </a:lnTo>
                <a:lnTo>
                  <a:pt x="0" y="0"/>
                </a:lnTo>
                <a:close/>
              </a:path>
            </a:pathLst>
          </a:custGeom>
          <a:solidFill>
            <a:srgbClr val="7F6000"/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6" name="눈물 방울 115">
            <a:extLst>
              <a:ext uri="{FF2B5EF4-FFF2-40B4-BE49-F238E27FC236}">
                <a16:creationId xmlns:a16="http://schemas.microsoft.com/office/drawing/2014/main" id="{19D0D7AA-8C82-470C-9B46-FFCB794A2A72}"/>
              </a:ext>
            </a:extLst>
          </p:cNvPr>
          <p:cNvSpPr/>
          <p:nvPr/>
        </p:nvSpPr>
        <p:spPr>
          <a:xfrm rot="19114313">
            <a:off x="2439858" y="5819373"/>
            <a:ext cx="333015" cy="333015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7A131-08EA-4F36-8CF7-6D8A88D14FE2}"/>
              </a:ext>
            </a:extLst>
          </p:cNvPr>
          <p:cNvSpPr txBox="1"/>
          <p:nvPr/>
        </p:nvSpPr>
        <p:spPr>
          <a:xfrm>
            <a:off x="2062830" y="6144299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현재 단계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26AD1F7-A23D-45FC-AAC1-CEBBAFDA892E}"/>
              </a:ext>
            </a:extLst>
          </p:cNvPr>
          <p:cNvSpPr/>
          <p:nvPr/>
        </p:nvSpPr>
        <p:spPr>
          <a:xfrm>
            <a:off x="676710" y="2379665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배지 1">
            <a:extLst>
              <a:ext uri="{FF2B5EF4-FFF2-40B4-BE49-F238E27FC236}">
                <a16:creationId xmlns:a16="http://schemas.microsoft.com/office/drawing/2014/main" id="{FF9425C4-655A-4AD1-AAB7-3EC62F84A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450" y="2233721"/>
            <a:ext cx="914400" cy="914400"/>
          </a:xfrm>
          <a:prstGeom prst="rect">
            <a:avLst/>
          </a:prstGeom>
          <a:effectLst/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CF0CEA4A-ACA1-4F98-8B8E-FBE71714DB16}"/>
              </a:ext>
            </a:extLst>
          </p:cNvPr>
          <p:cNvSpPr/>
          <p:nvPr/>
        </p:nvSpPr>
        <p:spPr>
          <a:xfrm>
            <a:off x="3172989" y="2361420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C548E0-31D3-4301-A689-93C2D07BD872}"/>
              </a:ext>
            </a:extLst>
          </p:cNvPr>
          <p:cNvSpPr/>
          <p:nvPr/>
        </p:nvSpPr>
        <p:spPr>
          <a:xfrm>
            <a:off x="5720874" y="2394080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A2878CF-225B-4B72-85AF-142240FA1079}"/>
              </a:ext>
            </a:extLst>
          </p:cNvPr>
          <p:cNvSpPr/>
          <p:nvPr/>
        </p:nvSpPr>
        <p:spPr>
          <a:xfrm>
            <a:off x="8378281" y="2382966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배지">
            <a:extLst>
              <a:ext uri="{FF2B5EF4-FFF2-40B4-BE49-F238E27FC236}">
                <a16:creationId xmlns:a16="http://schemas.microsoft.com/office/drawing/2014/main" id="{831320F8-9EE2-4345-90AC-E406FD20E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5906" y="2221724"/>
            <a:ext cx="914400" cy="914400"/>
          </a:xfrm>
          <a:prstGeom prst="rect">
            <a:avLst/>
          </a:prstGeom>
          <a:effectLst/>
        </p:spPr>
      </p:pic>
      <p:pic>
        <p:nvPicPr>
          <p:cNvPr id="32" name="그래픽 31" descr="배지 3">
            <a:extLst>
              <a:ext uri="{FF2B5EF4-FFF2-40B4-BE49-F238E27FC236}">
                <a16:creationId xmlns:a16="http://schemas.microsoft.com/office/drawing/2014/main" id="{E3180EAD-0665-4FE1-9541-DC881C1831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6478" y="2233721"/>
            <a:ext cx="914400" cy="914400"/>
          </a:xfrm>
          <a:prstGeom prst="rect">
            <a:avLst/>
          </a:prstGeom>
          <a:effectLst/>
        </p:spPr>
      </p:pic>
      <p:pic>
        <p:nvPicPr>
          <p:cNvPr id="29" name="그래픽 28" descr="배지 4">
            <a:extLst>
              <a:ext uri="{FF2B5EF4-FFF2-40B4-BE49-F238E27FC236}">
                <a16:creationId xmlns:a16="http://schemas.microsoft.com/office/drawing/2014/main" id="{C80B958A-78F0-4051-9B03-8F3FD2DB4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8047" y="2231405"/>
            <a:ext cx="914400" cy="914400"/>
          </a:xfrm>
          <a:prstGeom prst="rect">
            <a:avLst/>
          </a:prstGeom>
          <a:effectLst/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9B8995A3-A4F0-4662-9231-640E3143B21C}"/>
              </a:ext>
            </a:extLst>
          </p:cNvPr>
          <p:cNvSpPr/>
          <p:nvPr/>
        </p:nvSpPr>
        <p:spPr>
          <a:xfrm>
            <a:off x="2481588" y="5858924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F84968CB-C7BE-47AA-B508-3E1D61BD3A0C}"/>
              </a:ext>
            </a:extLst>
          </p:cNvPr>
          <p:cNvSpPr/>
          <p:nvPr/>
        </p:nvSpPr>
        <p:spPr>
          <a:xfrm>
            <a:off x="7188904" y="999985"/>
            <a:ext cx="5003096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11860DAF-0ED1-435B-B938-84674C07F713}"/>
              </a:ext>
            </a:extLst>
          </p:cNvPr>
          <p:cNvSpPr/>
          <p:nvPr/>
        </p:nvSpPr>
        <p:spPr>
          <a:xfrm>
            <a:off x="12607" y="999985"/>
            <a:ext cx="3475976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EA9B8F3-E09E-4C8C-A86C-C016DA70B63B}"/>
              </a:ext>
            </a:extLst>
          </p:cNvPr>
          <p:cNvSpPr/>
          <p:nvPr/>
        </p:nvSpPr>
        <p:spPr>
          <a:xfrm>
            <a:off x="3730799" y="0"/>
            <a:ext cx="3215889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ED3F8E-49ED-4F8C-9138-EE1C272DBA7C}"/>
              </a:ext>
            </a:extLst>
          </p:cNvPr>
          <p:cNvSpPr txBox="1"/>
          <p:nvPr/>
        </p:nvSpPr>
        <p:spPr>
          <a:xfrm>
            <a:off x="3773533" y="324826"/>
            <a:ext cx="3181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  <a:endParaRPr lang="ko-KR" altLang="en-US" sz="4400" dirty="0"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31" name="그래픽 130" descr="방향">
            <a:extLst>
              <a:ext uri="{FF2B5EF4-FFF2-40B4-BE49-F238E27FC236}">
                <a16:creationId xmlns:a16="http://schemas.microsoft.com/office/drawing/2014/main" id="{53AD26B8-7FA9-44CA-AE7C-D204E3B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1118" y="46330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39F6D-12F8-43B6-B18C-4F8A0B11797D}"/>
              </a:ext>
            </a:extLst>
          </p:cNvPr>
          <p:cNvSpPr txBox="1"/>
          <p:nvPr/>
        </p:nvSpPr>
        <p:spPr>
          <a:xfrm>
            <a:off x="3924639" y="1016426"/>
            <a:ext cx="2805951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단계별 세부 개발 계획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3DD059-86C1-47EF-A506-8EE0CC6E4851}"/>
              </a:ext>
            </a:extLst>
          </p:cNvPr>
          <p:cNvSpPr txBox="1"/>
          <p:nvPr/>
        </p:nvSpPr>
        <p:spPr>
          <a:xfrm>
            <a:off x="7325716" y="1021215"/>
            <a:ext cx="4729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 로드맵 </a:t>
            </a:r>
            <a:endParaRPr lang="ko-KR" altLang="en-US" sz="16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9B1A5D7-61D0-45E9-91A9-A626FAA9A0EF}"/>
              </a:ext>
            </a:extLst>
          </p:cNvPr>
          <p:cNvSpPr txBox="1"/>
          <p:nvPr/>
        </p:nvSpPr>
        <p:spPr>
          <a:xfrm>
            <a:off x="1199190" y="2228124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7F6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716B60F-6ADA-49D3-8795-6C6C410A8EBA}"/>
              </a:ext>
            </a:extLst>
          </p:cNvPr>
          <p:cNvSpPr txBox="1"/>
          <p:nvPr/>
        </p:nvSpPr>
        <p:spPr>
          <a:xfrm>
            <a:off x="3692457" y="2164930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26B6B8-1894-46FF-AED6-60842218B421}"/>
              </a:ext>
            </a:extLst>
          </p:cNvPr>
          <p:cNvSpPr txBox="1"/>
          <p:nvPr/>
        </p:nvSpPr>
        <p:spPr>
          <a:xfrm>
            <a:off x="6203406" y="2176754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44366C-452D-45F7-A5F0-F41AC8D1D3F8}"/>
              </a:ext>
            </a:extLst>
          </p:cNvPr>
          <p:cNvSpPr txBox="1"/>
          <p:nvPr/>
        </p:nvSpPr>
        <p:spPr>
          <a:xfrm>
            <a:off x="8836480" y="2164930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9" name="눈물 방울 148">
            <a:extLst>
              <a:ext uri="{FF2B5EF4-FFF2-40B4-BE49-F238E27FC236}">
                <a16:creationId xmlns:a16="http://schemas.microsoft.com/office/drawing/2014/main" id="{A7838A0A-DFFB-4A0E-AB69-310CC68A2174}"/>
              </a:ext>
            </a:extLst>
          </p:cNvPr>
          <p:cNvSpPr/>
          <p:nvPr/>
        </p:nvSpPr>
        <p:spPr>
          <a:xfrm rot="19114313">
            <a:off x="4983327" y="5819373"/>
            <a:ext cx="333015" cy="333015"/>
          </a:xfrm>
          <a:prstGeom prst="teardrop">
            <a:avLst/>
          </a:prstGeom>
          <a:solidFill>
            <a:srgbClr val="FFF3C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1EA67A3-6FAF-4003-B63C-A53FB7F5ADD2}"/>
              </a:ext>
            </a:extLst>
          </p:cNvPr>
          <p:cNvSpPr/>
          <p:nvPr/>
        </p:nvSpPr>
        <p:spPr>
          <a:xfrm>
            <a:off x="5025057" y="5858924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3" name="눈물 방울 152">
            <a:extLst>
              <a:ext uri="{FF2B5EF4-FFF2-40B4-BE49-F238E27FC236}">
                <a16:creationId xmlns:a16="http://schemas.microsoft.com/office/drawing/2014/main" id="{DBFA7C2E-F522-4383-9E16-F13C0A1107F7}"/>
              </a:ext>
            </a:extLst>
          </p:cNvPr>
          <p:cNvSpPr/>
          <p:nvPr/>
        </p:nvSpPr>
        <p:spPr>
          <a:xfrm rot="19114313">
            <a:off x="7465954" y="5810056"/>
            <a:ext cx="333015" cy="333015"/>
          </a:xfrm>
          <a:prstGeom prst="teardrop">
            <a:avLst/>
          </a:prstGeom>
          <a:solidFill>
            <a:srgbClr val="FFF3C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E4E83A94-6059-4D58-915B-B621298297AA}"/>
              </a:ext>
            </a:extLst>
          </p:cNvPr>
          <p:cNvSpPr/>
          <p:nvPr/>
        </p:nvSpPr>
        <p:spPr>
          <a:xfrm>
            <a:off x="7507684" y="5849607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눈물 방울 156">
            <a:extLst>
              <a:ext uri="{FF2B5EF4-FFF2-40B4-BE49-F238E27FC236}">
                <a16:creationId xmlns:a16="http://schemas.microsoft.com/office/drawing/2014/main" id="{5A9474F1-B6EC-4D65-9357-A241BD66440A}"/>
              </a:ext>
            </a:extLst>
          </p:cNvPr>
          <p:cNvSpPr/>
          <p:nvPr/>
        </p:nvSpPr>
        <p:spPr>
          <a:xfrm rot="19114313">
            <a:off x="9930903" y="5797781"/>
            <a:ext cx="333015" cy="333015"/>
          </a:xfrm>
          <a:prstGeom prst="teardrop">
            <a:avLst/>
          </a:prstGeom>
          <a:solidFill>
            <a:srgbClr val="FFF3C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57DD6CC-788B-4040-8B4B-3514348667B5}"/>
              </a:ext>
            </a:extLst>
          </p:cNvPr>
          <p:cNvSpPr/>
          <p:nvPr/>
        </p:nvSpPr>
        <p:spPr>
          <a:xfrm>
            <a:off x="9972633" y="5837332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69A1B-E8A7-4450-9826-53BDBF3E69EC}"/>
              </a:ext>
            </a:extLst>
          </p:cNvPr>
          <p:cNvSpPr txBox="1"/>
          <p:nvPr/>
        </p:nvSpPr>
        <p:spPr>
          <a:xfrm>
            <a:off x="3316579" y="2879603"/>
            <a:ext cx="1858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길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안내를 위한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특정 영역 제외형 내비게이션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기능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D9208-063A-45A5-A40F-A164289BE0EE}"/>
              </a:ext>
            </a:extLst>
          </p:cNvPr>
          <p:cNvSpPr txBox="1"/>
          <p:nvPr/>
        </p:nvSpPr>
        <p:spPr>
          <a:xfrm>
            <a:off x="10579768" y="4394191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6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23000"/>
                    </a:prst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정식 출시</a:t>
            </a:r>
          </a:p>
        </p:txBody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E458D7C-D850-4F46-9823-76657A141546}"/>
              </a:ext>
            </a:extLst>
          </p:cNvPr>
          <p:cNvSpPr/>
          <p:nvPr/>
        </p:nvSpPr>
        <p:spPr>
          <a:xfrm>
            <a:off x="10384356" y="5064548"/>
            <a:ext cx="1390272" cy="596900"/>
          </a:xfrm>
          <a:prstGeom prst="chevron">
            <a:avLst/>
          </a:prstGeom>
          <a:solidFill>
            <a:srgbClr val="00B0F0"/>
          </a:solidFill>
          <a:ln w="6350">
            <a:solidFill>
              <a:srgbClr val="00CBFF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E2BC8-009B-49A0-8CB3-915E7A8D6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88"/>
          <a:stretch/>
        </p:blipFill>
        <p:spPr bwMode="auto">
          <a:xfrm>
            <a:off x="10939607" y="5119988"/>
            <a:ext cx="481467" cy="4860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래픽 37" descr="배지 5">
            <a:extLst>
              <a:ext uri="{FF2B5EF4-FFF2-40B4-BE49-F238E27FC236}">
                <a16:creationId xmlns:a16="http://schemas.microsoft.com/office/drawing/2014/main" id="{78BB4CC9-FD5D-495E-A061-2D3E2AC289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37486" y="3564104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D95175D-9D84-4678-B9B0-BB17C522867C}"/>
              </a:ext>
            </a:extLst>
          </p:cNvPr>
          <p:cNvSpPr txBox="1"/>
          <p:nvPr/>
        </p:nvSpPr>
        <p:spPr>
          <a:xfrm>
            <a:off x="11130100" y="3871183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00B0F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9085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3C83492-56A1-4731-962B-42E14F2F70A8}"/>
              </a:ext>
            </a:extLst>
          </p:cNvPr>
          <p:cNvSpPr/>
          <p:nvPr/>
        </p:nvSpPr>
        <p:spPr>
          <a:xfrm>
            <a:off x="9623060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BFBC-9E7C-407E-8139-F5C51E8D1B2A}"/>
              </a:ext>
            </a:extLst>
          </p:cNvPr>
          <p:cNvSpPr txBox="1"/>
          <p:nvPr/>
        </p:nvSpPr>
        <p:spPr>
          <a:xfrm>
            <a:off x="9528706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12" name="그래픽 11" descr="방향">
            <a:extLst>
              <a:ext uri="{FF2B5EF4-FFF2-40B4-BE49-F238E27FC236}">
                <a16:creationId xmlns:a16="http://schemas.microsoft.com/office/drawing/2014/main" id="{B2797DEE-B004-4407-BE11-BBAE9C42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7180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75C081-5CD3-4B23-A475-C3EB4256A9F3}"/>
              </a:ext>
            </a:extLst>
          </p:cNvPr>
          <p:cNvSpPr/>
          <p:nvPr/>
        </p:nvSpPr>
        <p:spPr>
          <a:xfrm>
            <a:off x="8297683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248C7A-E96A-47B8-840C-C66854BE94AF}"/>
              </a:ext>
            </a:extLst>
          </p:cNvPr>
          <p:cNvSpPr txBox="1"/>
          <p:nvPr/>
        </p:nvSpPr>
        <p:spPr>
          <a:xfrm>
            <a:off x="8362386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운영 계획</a:t>
            </a:r>
          </a:p>
        </p:txBody>
      </p:sp>
      <p:pic>
        <p:nvPicPr>
          <p:cNvPr id="16" name="그래픽 15" descr="방향">
            <a:extLst>
              <a:ext uri="{FF2B5EF4-FFF2-40B4-BE49-F238E27FC236}">
                <a16:creationId xmlns:a16="http://schemas.microsoft.com/office/drawing/2014/main" id="{0DFD1431-18F4-4B64-9371-A0B7BB0C0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6477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5677C370-2BA2-4E2C-9BC9-882021987FC8}"/>
              </a:ext>
            </a:extLst>
          </p:cNvPr>
          <p:cNvSpPr/>
          <p:nvPr/>
        </p:nvSpPr>
        <p:spPr>
          <a:xfrm>
            <a:off x="8581292" y="999985"/>
            <a:ext cx="3610708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3A608C9F-7859-4F07-AD2B-BA290BE875D0}"/>
              </a:ext>
            </a:extLst>
          </p:cNvPr>
          <p:cNvSpPr/>
          <p:nvPr/>
        </p:nvSpPr>
        <p:spPr>
          <a:xfrm>
            <a:off x="12606" y="999985"/>
            <a:ext cx="484000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61B00D-C316-460F-A929-EDEE24149322}"/>
              </a:ext>
            </a:extLst>
          </p:cNvPr>
          <p:cNvSpPr txBox="1"/>
          <p:nvPr/>
        </p:nvSpPr>
        <p:spPr>
          <a:xfrm>
            <a:off x="1627833" y="1021215"/>
            <a:ext cx="3936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UI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디자인 간단 소개 </a:t>
            </a:r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7C91C6-E5F7-4856-B964-1DCB0ECEF30C}"/>
              </a:ext>
            </a:extLst>
          </p:cNvPr>
          <p:cNvSpPr/>
          <p:nvPr/>
        </p:nvSpPr>
        <p:spPr>
          <a:xfrm>
            <a:off x="5339919" y="2023527"/>
            <a:ext cx="6455002" cy="4412609"/>
          </a:xfrm>
          <a:prstGeom prst="rect">
            <a:avLst/>
          </a:prstGeom>
          <a:noFill/>
          <a:ln>
            <a:solidFill>
              <a:srgbClr val="FFC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88141-E6E8-4F3D-831D-DA208F5AE4AB}"/>
              </a:ext>
            </a:extLst>
          </p:cNvPr>
          <p:cNvSpPr/>
          <p:nvPr/>
        </p:nvSpPr>
        <p:spPr>
          <a:xfrm>
            <a:off x="6315827" y="6223094"/>
            <a:ext cx="4662815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A784F3-9740-4F32-9531-73B69485CAA1}"/>
              </a:ext>
            </a:extLst>
          </p:cNvPr>
          <p:cNvSpPr/>
          <p:nvPr/>
        </p:nvSpPr>
        <p:spPr>
          <a:xfrm>
            <a:off x="540026" y="2013358"/>
            <a:ext cx="4695636" cy="4412609"/>
          </a:xfrm>
          <a:prstGeom prst="rect">
            <a:avLst/>
          </a:prstGeom>
          <a:noFill/>
          <a:ln>
            <a:solidFill>
              <a:srgbClr val="FFC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550322-96FF-4C23-83E6-7B5B54376D3A}"/>
              </a:ext>
            </a:extLst>
          </p:cNvPr>
          <p:cNvSpPr/>
          <p:nvPr/>
        </p:nvSpPr>
        <p:spPr>
          <a:xfrm>
            <a:off x="655831" y="6266859"/>
            <a:ext cx="446746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75FDC711-51E8-40B9-BFAF-988E6BA56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432" y="2163669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8EA54A7-99F2-460E-98F4-18BD13F74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69" y="2171068"/>
            <a:ext cx="1924919" cy="3956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AF23F4A1-3D21-41DA-ACE3-C147D4BAF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79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66A5B184-895D-4137-BFC6-0CC3E8E50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07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047FBBE2-35E1-445F-9FCF-536A7D9DED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3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A85E322-80AC-4977-A5FC-374905E87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69" y="2163671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 descr="텍스트, 지도, 장식, 걸린이(가) 표시된 사진&#10;&#10;자동 생성된 설명">
            <a:extLst>
              <a:ext uri="{FF2B5EF4-FFF2-40B4-BE49-F238E27FC236}">
                <a16:creationId xmlns:a16="http://schemas.microsoft.com/office/drawing/2014/main" id="{82AAA539-0A70-4440-A9D0-3C4BC93B20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63" y="2171068"/>
            <a:ext cx="1924919" cy="3956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BE20EEA-634C-43B6-935C-5235E3E8BBB1}"/>
              </a:ext>
            </a:extLst>
          </p:cNvPr>
          <p:cNvSpPr txBox="1"/>
          <p:nvPr/>
        </p:nvSpPr>
        <p:spPr>
          <a:xfrm>
            <a:off x="655831" y="6266859"/>
            <a:ext cx="5399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 Material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디자인을 응용한 미니멀리즘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UI 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디자인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</a:t>
            </a:r>
            <a:endParaRPr lang="ko-KR" altLang="en-US" sz="1600" dirty="0">
              <a:solidFill>
                <a:srgbClr val="7F6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063B6A-9758-4A15-9AF7-705CEAE71726}"/>
              </a:ext>
            </a:extLst>
          </p:cNvPr>
          <p:cNvSpPr txBox="1"/>
          <p:nvPr/>
        </p:nvSpPr>
        <p:spPr>
          <a:xfrm>
            <a:off x="7011392" y="6275248"/>
            <a:ext cx="4028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 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사용자 경험 중심형 메인 화면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UI &gt;</a:t>
            </a:r>
            <a:endParaRPr lang="ko-KR" altLang="en-US" sz="1600" dirty="0">
              <a:solidFill>
                <a:srgbClr val="7F6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3D2FA97-2AB1-4804-9B1F-4A53D31589F8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2FE6F80-8C14-4B1B-8A03-4ADAA47BF615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80" name="그래픽 79" descr="방향">
            <a:extLst>
              <a:ext uri="{FF2B5EF4-FFF2-40B4-BE49-F238E27FC236}">
                <a16:creationId xmlns:a16="http://schemas.microsoft.com/office/drawing/2014/main" id="{7EE65252-C7D8-4364-B22D-1EC427499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8660F960-2883-4F5E-8399-2ADE7D635901}"/>
              </a:ext>
            </a:extLst>
          </p:cNvPr>
          <p:cNvSpPr/>
          <p:nvPr/>
        </p:nvSpPr>
        <p:spPr>
          <a:xfrm>
            <a:off x="2347806" y="1365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01C6F97-CF4D-428E-BCD9-10FE1E8F5B90}"/>
              </a:ext>
            </a:extLst>
          </p:cNvPr>
          <p:cNvSpPr txBox="1"/>
          <p:nvPr/>
        </p:nvSpPr>
        <p:spPr>
          <a:xfrm>
            <a:off x="2317933" y="282982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86" name="그래픽 85" descr="방향">
            <a:extLst>
              <a:ext uri="{FF2B5EF4-FFF2-40B4-BE49-F238E27FC236}">
                <a16:creationId xmlns:a16="http://schemas.microsoft.com/office/drawing/2014/main" id="{2F80BE08-71DA-49E7-9631-5950E370D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5582" y="153872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E746EDED-6188-460D-811F-24170FE3EFC5}"/>
              </a:ext>
            </a:extLst>
          </p:cNvPr>
          <p:cNvSpPr/>
          <p:nvPr/>
        </p:nvSpPr>
        <p:spPr>
          <a:xfrm>
            <a:off x="3719467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B143F6-C27C-4F63-9DEA-70D5D02B60A5}"/>
              </a:ext>
            </a:extLst>
          </p:cNvPr>
          <p:cNvSpPr txBox="1"/>
          <p:nvPr/>
        </p:nvSpPr>
        <p:spPr>
          <a:xfrm>
            <a:off x="3716284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92" name="그래픽 91" descr="방향">
            <a:extLst>
              <a:ext uri="{FF2B5EF4-FFF2-40B4-BE49-F238E27FC236}">
                <a16:creationId xmlns:a16="http://schemas.microsoft.com/office/drawing/2014/main" id="{DF00436A-10E5-4D60-B579-6FBB2E270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2748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694D29F-B7E9-4FE7-8F5F-5B67AB723AED}"/>
              </a:ext>
            </a:extLst>
          </p:cNvPr>
          <p:cNvSpPr/>
          <p:nvPr/>
        </p:nvSpPr>
        <p:spPr>
          <a:xfrm>
            <a:off x="5133517" y="0"/>
            <a:ext cx="316687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FB5E212-C561-4B31-853B-BEEA1106E919}"/>
              </a:ext>
            </a:extLst>
          </p:cNvPr>
          <p:cNvSpPr txBox="1"/>
          <p:nvPr/>
        </p:nvSpPr>
        <p:spPr>
          <a:xfrm>
            <a:off x="5264904" y="324826"/>
            <a:ext cx="3043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UI</a:t>
            </a:r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디자인</a:t>
            </a:r>
          </a:p>
        </p:txBody>
      </p:sp>
      <p:pic>
        <p:nvPicPr>
          <p:cNvPr id="70" name="그래픽 69" descr="방향">
            <a:extLst>
              <a:ext uri="{FF2B5EF4-FFF2-40B4-BE49-F238E27FC236}">
                <a16:creationId xmlns:a16="http://schemas.microsoft.com/office/drawing/2014/main" id="{E046929A-50F2-40E1-AB60-692B0892A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55" y="46330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D3F2D8-45DB-41E3-8D08-37F8193CD64C}"/>
              </a:ext>
            </a:extLst>
          </p:cNvPr>
          <p:cNvSpPr txBox="1"/>
          <p:nvPr/>
        </p:nvSpPr>
        <p:spPr>
          <a:xfrm>
            <a:off x="6117730" y="1068687"/>
            <a:ext cx="1797538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핵심 </a:t>
            </a:r>
            <a:r>
              <a:rPr lang="en-US" altLang="ko-KR" sz="2000" kern="0" spc="-40" dirty="0">
                <a:solidFill>
                  <a:srgbClr val="FFCB25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r>
              <a:rPr lang="en-US" altLang="ko-KR" sz="2000" kern="0" spc="-40" dirty="0">
                <a:solidFill>
                  <a:srgbClr val="000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000" kern="0" spc="-40" dirty="0">
                <a:solidFill>
                  <a:srgbClr val="000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디자인 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68E42A3-84AC-4619-81DC-E26C70202C00}"/>
              </a:ext>
            </a:extLst>
          </p:cNvPr>
          <p:cNvGrpSpPr/>
          <p:nvPr/>
        </p:nvGrpSpPr>
        <p:grpSpPr>
          <a:xfrm>
            <a:off x="5707702" y="1165859"/>
            <a:ext cx="279403" cy="279509"/>
            <a:chOff x="-1716995" y="4085976"/>
            <a:chExt cx="733565" cy="74082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3DBF4BE-2EE7-42F7-BAF4-4352F161D9B3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그래픽 98" descr="방향">
              <a:extLst>
                <a:ext uri="{FF2B5EF4-FFF2-40B4-BE49-F238E27FC236}">
                  <a16:creationId xmlns:a16="http://schemas.microsoft.com/office/drawing/2014/main" id="{E3F7CA8F-7578-4A02-9E4C-7CA8654B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6147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텍스트, 지도, 장식, 걸린이(가) 표시된 사진&#10;&#10;자동 생성된 설명">
            <a:extLst>
              <a:ext uri="{FF2B5EF4-FFF2-40B4-BE49-F238E27FC236}">
                <a16:creationId xmlns:a16="http://schemas.microsoft.com/office/drawing/2014/main" id="{D664CCF9-4F33-4C7B-BE56-96904447A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9" y="1859758"/>
            <a:ext cx="2262838" cy="4651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39FD019-0237-41A1-B0E4-8EB355A7B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18" y="1859758"/>
            <a:ext cx="2262838" cy="4651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910D116-608F-4419-A91C-806A7AD90B80}"/>
              </a:ext>
            </a:extLst>
          </p:cNvPr>
          <p:cNvGrpSpPr/>
          <p:nvPr/>
        </p:nvGrpSpPr>
        <p:grpSpPr>
          <a:xfrm>
            <a:off x="2157537" y="2567322"/>
            <a:ext cx="388720" cy="200055"/>
            <a:chOff x="4727047" y="5307508"/>
            <a:chExt cx="388720" cy="20005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B2A994B-F481-4DE1-A109-BD5144CF54F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92F7113A-029D-4C20-B196-D8046D9B44F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694D417-E476-423F-91CC-4954937A7A07}"/>
              </a:ext>
            </a:extLst>
          </p:cNvPr>
          <p:cNvGrpSpPr/>
          <p:nvPr/>
        </p:nvGrpSpPr>
        <p:grpSpPr>
          <a:xfrm>
            <a:off x="1873177" y="4103209"/>
            <a:ext cx="388720" cy="200055"/>
            <a:chOff x="4727047" y="5307508"/>
            <a:chExt cx="388720" cy="20005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BD435A7-BFA8-429F-921E-807C28D134F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591FEDA8-B459-4FB6-9B83-F94B349A8DA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4C8628A-3EA2-44BF-B01B-7392277E8CA5}"/>
              </a:ext>
            </a:extLst>
          </p:cNvPr>
          <p:cNvGrpSpPr/>
          <p:nvPr/>
        </p:nvGrpSpPr>
        <p:grpSpPr>
          <a:xfrm>
            <a:off x="3091496" y="2240599"/>
            <a:ext cx="388720" cy="200055"/>
            <a:chOff x="4727047" y="5307508"/>
            <a:chExt cx="388720" cy="20005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9F4E16-ABAA-40CA-B64E-26C458548EA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F9CF5267-9BA4-48AB-BE6C-3669A5CB31C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FD8A87-196F-489F-9102-C96FD9A6D209}"/>
              </a:ext>
            </a:extLst>
          </p:cNvPr>
          <p:cNvSpPr/>
          <p:nvPr/>
        </p:nvSpPr>
        <p:spPr>
          <a:xfrm>
            <a:off x="3420712" y="2075665"/>
            <a:ext cx="1505675" cy="17496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9985E68-D28D-494D-9F87-3B1153496F10}"/>
              </a:ext>
            </a:extLst>
          </p:cNvPr>
          <p:cNvGrpSpPr/>
          <p:nvPr/>
        </p:nvGrpSpPr>
        <p:grpSpPr>
          <a:xfrm>
            <a:off x="3934189" y="2125469"/>
            <a:ext cx="388720" cy="200055"/>
            <a:chOff x="4727047" y="5307508"/>
            <a:chExt cx="388720" cy="200055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B48BA81-CD90-4EBB-B8B0-BEED16105A6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49" name="TextBox 27">
              <a:extLst>
                <a:ext uri="{FF2B5EF4-FFF2-40B4-BE49-F238E27FC236}">
                  <a16:creationId xmlns:a16="http://schemas.microsoft.com/office/drawing/2014/main" id="{8481EB4B-990E-461E-9ADA-5065D81FA82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DB77383-BD5A-43AE-92C6-69B145019735}"/>
              </a:ext>
            </a:extLst>
          </p:cNvPr>
          <p:cNvGrpSpPr/>
          <p:nvPr/>
        </p:nvGrpSpPr>
        <p:grpSpPr>
          <a:xfrm>
            <a:off x="4642027" y="5441147"/>
            <a:ext cx="388720" cy="200055"/>
            <a:chOff x="4727047" y="5307508"/>
            <a:chExt cx="388720" cy="200055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F139482-61C1-45C8-8799-1E2101D422B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52" name="TextBox 27">
              <a:extLst>
                <a:ext uri="{FF2B5EF4-FFF2-40B4-BE49-F238E27FC236}">
                  <a16:creationId xmlns:a16="http://schemas.microsoft.com/office/drawing/2014/main" id="{0F078CCB-EE97-4518-B918-898CB25B736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7FE45C3-FE8B-4ACD-B4F7-44A3B0220601}"/>
              </a:ext>
            </a:extLst>
          </p:cNvPr>
          <p:cNvGrpSpPr/>
          <p:nvPr/>
        </p:nvGrpSpPr>
        <p:grpSpPr>
          <a:xfrm>
            <a:off x="4642027" y="5742484"/>
            <a:ext cx="388720" cy="200055"/>
            <a:chOff x="4727047" y="5307508"/>
            <a:chExt cx="388720" cy="20005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2D1F18F-8ED1-46EF-8EFD-9BBBA0EB0D5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DFFCED89-0E75-46DB-B598-7C9AB9AE2E0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04D0E58-43BB-40C7-A320-29152936CA01}"/>
              </a:ext>
            </a:extLst>
          </p:cNvPr>
          <p:cNvGrpSpPr/>
          <p:nvPr/>
        </p:nvGrpSpPr>
        <p:grpSpPr>
          <a:xfrm>
            <a:off x="3480216" y="6140717"/>
            <a:ext cx="388720" cy="200055"/>
            <a:chOff x="4727047" y="5307508"/>
            <a:chExt cx="388720" cy="20005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2A4F0BF-FD20-4105-9BD9-8A87945D1BF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59" name="TextBox 27">
              <a:extLst>
                <a:ext uri="{FF2B5EF4-FFF2-40B4-BE49-F238E27FC236}">
                  <a16:creationId xmlns:a16="http://schemas.microsoft.com/office/drawing/2014/main" id="{AFECC560-E81D-4343-AF0B-F2566EF7494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7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FFBBB49-0D4B-4968-8CD6-3A975DA67609}"/>
              </a:ext>
            </a:extLst>
          </p:cNvPr>
          <p:cNvGrpSpPr/>
          <p:nvPr/>
        </p:nvGrpSpPr>
        <p:grpSpPr>
          <a:xfrm>
            <a:off x="3948549" y="4445620"/>
            <a:ext cx="388720" cy="200055"/>
            <a:chOff x="4727047" y="5307508"/>
            <a:chExt cx="388720" cy="200055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66FFDE5-78D8-4264-B4F5-B9EF3B72840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62" name="TextBox 27">
              <a:extLst>
                <a:ext uri="{FF2B5EF4-FFF2-40B4-BE49-F238E27FC236}">
                  <a16:creationId xmlns:a16="http://schemas.microsoft.com/office/drawing/2014/main" id="{1DA68C72-A10B-4B1F-9DA9-8CEB9F32248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8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C28827-5E5C-42D9-AF57-E1C261F6B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259017"/>
              </p:ext>
            </p:extLst>
          </p:nvPr>
        </p:nvGraphicFramePr>
        <p:xfrm>
          <a:off x="6096000" y="1829636"/>
          <a:ext cx="5057801" cy="4746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8400">
                  <a:extLst>
                    <a:ext uri="{9D8B030D-6E8A-4147-A177-3AD203B41FA5}">
                      <a16:colId xmlns:a16="http://schemas.microsoft.com/office/drawing/2014/main" val="1855482204"/>
                    </a:ext>
                  </a:extLst>
                </a:gridCol>
                <a:gridCol w="4489401">
                  <a:extLst>
                    <a:ext uri="{9D8B030D-6E8A-4147-A177-3AD203B41FA5}">
                      <a16:colId xmlns:a16="http://schemas.microsoft.com/office/drawing/2014/main" val="1049967766"/>
                    </a:ext>
                  </a:extLst>
                </a:gridCol>
              </a:tblGrid>
              <a:tr h="536636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1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 err="1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안내창</a:t>
                      </a:r>
                      <a:r>
                        <a:rPr lang="ko-KR" altLang="en-US" sz="1200" b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 닫기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915793"/>
                  </a:ext>
                </a:extLst>
              </a:tr>
              <a:tr h="381348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2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다시 보지 않기 체크 시 시작 안내 창 띄우지 않음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908034"/>
                  </a:ext>
                </a:extLst>
              </a:tr>
              <a:tr h="381348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3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사이드바 표시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899244"/>
                  </a:ext>
                </a:extLst>
              </a:tr>
              <a:tr h="772055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4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주소지 입력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박스 표기 범위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28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기본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현재 보고 있는 위치 주소</a:t>
                      </a:r>
                      <a:endParaRPr lang="ko-KR" altLang="en-US" sz="28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탐색 시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도착지의 주소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탐색 기능 잠정 보류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28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검색 시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일치하는 주소지 띄우기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13229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5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 지역 지정 모드 전환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382883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6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현재 위치 표시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32561"/>
                  </a:ext>
                </a:extLst>
              </a:tr>
              <a:tr h="38037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7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안전한 경로에 따라 길 안내 시작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764006"/>
                  </a:ext>
                </a:extLst>
              </a:tr>
              <a:tr h="750170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8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 지역 알림 마크</a:t>
                      </a:r>
                      <a:endParaRPr lang="ko-KR" altLang="en-US" sz="28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 지역 세부 사항 팝업 표시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타원 영역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1511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29B9D7F6-1451-483F-8E26-7FFA6661D41D}"/>
              </a:ext>
            </a:extLst>
          </p:cNvPr>
          <p:cNvGrpSpPr/>
          <p:nvPr/>
        </p:nvGrpSpPr>
        <p:grpSpPr>
          <a:xfrm>
            <a:off x="6163042" y="2004795"/>
            <a:ext cx="388720" cy="200055"/>
            <a:chOff x="4727047" y="5307508"/>
            <a:chExt cx="388720" cy="20005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43C4BB8-7BBD-4B7A-BD15-CBF6F125016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6FECC744-6AC0-4CE0-BEE7-7E04454AF6E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8FC1827-53EA-47AF-9356-D81180BE0A27}"/>
              </a:ext>
            </a:extLst>
          </p:cNvPr>
          <p:cNvGrpSpPr/>
          <p:nvPr/>
        </p:nvGrpSpPr>
        <p:grpSpPr>
          <a:xfrm>
            <a:off x="6169138" y="2477323"/>
            <a:ext cx="388720" cy="200055"/>
            <a:chOff x="4727047" y="5307508"/>
            <a:chExt cx="388720" cy="20005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6D284E8-4874-40E5-9EAC-7C4ACC5793F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CC178EA-B12D-4DE0-9C14-D265D0BAC57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8F6FFA2-FC73-415C-8407-29363156350B}"/>
              </a:ext>
            </a:extLst>
          </p:cNvPr>
          <p:cNvGrpSpPr/>
          <p:nvPr/>
        </p:nvGrpSpPr>
        <p:grpSpPr>
          <a:xfrm>
            <a:off x="6178559" y="2842509"/>
            <a:ext cx="388720" cy="200055"/>
            <a:chOff x="4727047" y="5307508"/>
            <a:chExt cx="388720" cy="200055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0BB0DD1-E7E3-41B3-8766-BB8C401FEAD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4" name="TextBox 27">
              <a:extLst>
                <a:ext uri="{FF2B5EF4-FFF2-40B4-BE49-F238E27FC236}">
                  <a16:creationId xmlns:a16="http://schemas.microsoft.com/office/drawing/2014/main" id="{DDE74743-8FF0-49F6-BC57-9FC3DA58395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8302F7F-E8CA-4E5E-A8B1-F938407973DE}"/>
              </a:ext>
            </a:extLst>
          </p:cNvPr>
          <p:cNvGrpSpPr/>
          <p:nvPr/>
        </p:nvGrpSpPr>
        <p:grpSpPr>
          <a:xfrm>
            <a:off x="6178559" y="3615382"/>
            <a:ext cx="388720" cy="200055"/>
            <a:chOff x="4727047" y="5307508"/>
            <a:chExt cx="388720" cy="200055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F5FD5D9-A1AA-4A29-AADA-9F2B51876F6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7" name="TextBox 27">
              <a:extLst>
                <a:ext uri="{FF2B5EF4-FFF2-40B4-BE49-F238E27FC236}">
                  <a16:creationId xmlns:a16="http://schemas.microsoft.com/office/drawing/2014/main" id="{E18E8796-5061-46F2-A8BD-6EB1A2B2415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6A7ADB-FE02-4E6D-AE9F-76B65855758F}"/>
              </a:ext>
            </a:extLst>
          </p:cNvPr>
          <p:cNvGrpSpPr/>
          <p:nvPr/>
        </p:nvGrpSpPr>
        <p:grpSpPr>
          <a:xfrm>
            <a:off x="6173782" y="4503144"/>
            <a:ext cx="388720" cy="200055"/>
            <a:chOff x="4727047" y="5307508"/>
            <a:chExt cx="388720" cy="2000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6CB4348-9E77-4CFE-B0D8-6F6854C7AFE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0" name="TextBox 27">
              <a:extLst>
                <a:ext uri="{FF2B5EF4-FFF2-40B4-BE49-F238E27FC236}">
                  <a16:creationId xmlns:a16="http://schemas.microsoft.com/office/drawing/2014/main" id="{60EBD3D6-1379-4247-B754-81BED66392A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5CE5735-5DDA-4E75-8684-2FD5724A063C}"/>
              </a:ext>
            </a:extLst>
          </p:cNvPr>
          <p:cNvGrpSpPr/>
          <p:nvPr/>
        </p:nvGrpSpPr>
        <p:grpSpPr>
          <a:xfrm>
            <a:off x="6183913" y="5075962"/>
            <a:ext cx="388720" cy="200055"/>
            <a:chOff x="4727047" y="5307508"/>
            <a:chExt cx="388720" cy="200055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F83FB6B-8979-4E20-83B4-47C54975EA3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3" name="TextBox 27">
              <a:extLst>
                <a:ext uri="{FF2B5EF4-FFF2-40B4-BE49-F238E27FC236}">
                  <a16:creationId xmlns:a16="http://schemas.microsoft.com/office/drawing/2014/main" id="{C809BE0B-69C1-444C-9EF5-973CFD2F44F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FAE41BA-AB07-463B-AB3F-BF89E83705D5}"/>
              </a:ext>
            </a:extLst>
          </p:cNvPr>
          <p:cNvGrpSpPr/>
          <p:nvPr/>
        </p:nvGrpSpPr>
        <p:grpSpPr>
          <a:xfrm>
            <a:off x="6183913" y="5541175"/>
            <a:ext cx="388720" cy="200055"/>
            <a:chOff x="4727047" y="5307508"/>
            <a:chExt cx="388720" cy="200055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E01076D-7046-4880-917F-4081F5C37EE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6" name="TextBox 27">
              <a:extLst>
                <a:ext uri="{FF2B5EF4-FFF2-40B4-BE49-F238E27FC236}">
                  <a16:creationId xmlns:a16="http://schemas.microsoft.com/office/drawing/2014/main" id="{60C7B87D-96DD-48C4-8B77-D33FA16FDCE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7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DA2F913-9EFE-4B24-BE89-361878217D48}"/>
              </a:ext>
            </a:extLst>
          </p:cNvPr>
          <p:cNvGrpSpPr/>
          <p:nvPr/>
        </p:nvGrpSpPr>
        <p:grpSpPr>
          <a:xfrm>
            <a:off x="6183913" y="6101027"/>
            <a:ext cx="388720" cy="200055"/>
            <a:chOff x="4727047" y="5307508"/>
            <a:chExt cx="388720" cy="20005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3C3A8AFE-D9E8-4449-BA8D-2C7597AC3A9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9" name="TextBox 27">
              <a:extLst>
                <a:ext uri="{FF2B5EF4-FFF2-40B4-BE49-F238E27FC236}">
                  <a16:creationId xmlns:a16="http://schemas.microsoft.com/office/drawing/2014/main" id="{8D5A1969-BC84-4164-9F9B-EE155E1C102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8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3950D2A-9D13-4982-9F97-11D220C58513}"/>
              </a:ext>
            </a:extLst>
          </p:cNvPr>
          <p:cNvSpPr/>
          <p:nvPr/>
        </p:nvSpPr>
        <p:spPr>
          <a:xfrm>
            <a:off x="9623060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FEA60BB-DEBA-489E-AED8-855ED49EE034}"/>
              </a:ext>
            </a:extLst>
          </p:cNvPr>
          <p:cNvSpPr txBox="1"/>
          <p:nvPr/>
        </p:nvSpPr>
        <p:spPr>
          <a:xfrm>
            <a:off x="9528706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92" name="그래픽 91" descr="방향">
            <a:extLst>
              <a:ext uri="{FF2B5EF4-FFF2-40B4-BE49-F238E27FC236}">
                <a16:creationId xmlns:a16="http://schemas.microsoft.com/office/drawing/2014/main" id="{D1E6D827-8475-407C-ADE3-AA4E5EF33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7180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B156C178-93E0-4E73-BD41-A2D809EE49CA}"/>
              </a:ext>
            </a:extLst>
          </p:cNvPr>
          <p:cNvSpPr/>
          <p:nvPr/>
        </p:nvSpPr>
        <p:spPr>
          <a:xfrm>
            <a:off x="8297683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83128A-CD6B-4D83-92B0-1A956F15B03D}"/>
              </a:ext>
            </a:extLst>
          </p:cNvPr>
          <p:cNvSpPr txBox="1"/>
          <p:nvPr/>
        </p:nvSpPr>
        <p:spPr>
          <a:xfrm>
            <a:off x="8362386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운영 계획</a:t>
            </a:r>
          </a:p>
        </p:txBody>
      </p:sp>
      <p:pic>
        <p:nvPicPr>
          <p:cNvPr id="95" name="그래픽 94" descr="방향">
            <a:extLst>
              <a:ext uri="{FF2B5EF4-FFF2-40B4-BE49-F238E27FC236}">
                <a16:creationId xmlns:a16="http://schemas.microsoft.com/office/drawing/2014/main" id="{FCCE6FD8-1D6F-4AEA-AC60-0B0271C76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6477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96" name="순서도: 처리 95">
            <a:extLst>
              <a:ext uri="{FF2B5EF4-FFF2-40B4-BE49-F238E27FC236}">
                <a16:creationId xmlns:a16="http://schemas.microsoft.com/office/drawing/2014/main" id="{3BE0209E-7AE5-4639-8B96-20D4D98C33D2}"/>
              </a:ext>
            </a:extLst>
          </p:cNvPr>
          <p:cNvSpPr/>
          <p:nvPr/>
        </p:nvSpPr>
        <p:spPr>
          <a:xfrm>
            <a:off x="8581292" y="999985"/>
            <a:ext cx="3610708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순서도: 처리 99">
            <a:extLst>
              <a:ext uri="{FF2B5EF4-FFF2-40B4-BE49-F238E27FC236}">
                <a16:creationId xmlns:a16="http://schemas.microsoft.com/office/drawing/2014/main" id="{FEB0065B-EDCB-4498-9D30-00C9104FAB7F}"/>
              </a:ext>
            </a:extLst>
          </p:cNvPr>
          <p:cNvSpPr/>
          <p:nvPr/>
        </p:nvSpPr>
        <p:spPr>
          <a:xfrm>
            <a:off x="12606" y="999985"/>
            <a:ext cx="484000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4293421-46A0-450A-9E6B-031B1B3DDB4F}"/>
              </a:ext>
            </a:extLst>
          </p:cNvPr>
          <p:cNvSpPr txBox="1"/>
          <p:nvPr/>
        </p:nvSpPr>
        <p:spPr>
          <a:xfrm>
            <a:off x="1004835" y="1021215"/>
            <a:ext cx="45590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UI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디자인 </a:t>
            </a:r>
            <a:r>
              <a:rPr lang="en-US" altLang="ko-KR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– 1. 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메인 화면 </a:t>
            </a:r>
            <a:endParaRPr lang="ko-KR" altLang="en-US" sz="16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6381C1-530E-4DA2-8B64-906B5A6C6C23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2F1C55D-8D57-4A8B-A02F-6301373FECBF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104" name="그래픽 103" descr="방향">
            <a:extLst>
              <a:ext uri="{FF2B5EF4-FFF2-40B4-BE49-F238E27FC236}">
                <a16:creationId xmlns:a16="http://schemas.microsoft.com/office/drawing/2014/main" id="{829E149B-AAC5-4653-9352-8699F861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1D7F957-64C8-44E1-9FBE-59491E025315}"/>
              </a:ext>
            </a:extLst>
          </p:cNvPr>
          <p:cNvSpPr/>
          <p:nvPr/>
        </p:nvSpPr>
        <p:spPr>
          <a:xfrm>
            <a:off x="2347806" y="1365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6EF683-E838-449E-B4B1-AFCF36E431DA}"/>
              </a:ext>
            </a:extLst>
          </p:cNvPr>
          <p:cNvSpPr txBox="1"/>
          <p:nvPr/>
        </p:nvSpPr>
        <p:spPr>
          <a:xfrm>
            <a:off x="2317933" y="282982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107" name="그래픽 106" descr="방향">
            <a:extLst>
              <a:ext uri="{FF2B5EF4-FFF2-40B4-BE49-F238E27FC236}">
                <a16:creationId xmlns:a16="http://schemas.microsoft.com/office/drawing/2014/main" id="{3C15BFE2-C6C9-4AAF-A8C1-D0F441DC9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582" y="153872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E1F2FAB-5A9A-40B7-87BB-8EE96DB73BE7}"/>
              </a:ext>
            </a:extLst>
          </p:cNvPr>
          <p:cNvSpPr/>
          <p:nvPr/>
        </p:nvSpPr>
        <p:spPr>
          <a:xfrm>
            <a:off x="3719467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21A8839-9747-4316-BC15-5AB5AE961CEA}"/>
              </a:ext>
            </a:extLst>
          </p:cNvPr>
          <p:cNvSpPr txBox="1"/>
          <p:nvPr/>
        </p:nvSpPr>
        <p:spPr>
          <a:xfrm>
            <a:off x="3716284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110" name="그래픽 109" descr="방향">
            <a:extLst>
              <a:ext uri="{FF2B5EF4-FFF2-40B4-BE49-F238E27FC236}">
                <a16:creationId xmlns:a16="http://schemas.microsoft.com/office/drawing/2014/main" id="{E9CE9F40-280F-4250-8CB7-F6A8A3673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2748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47C39D4-C719-4BAC-908D-803C411D930E}"/>
              </a:ext>
            </a:extLst>
          </p:cNvPr>
          <p:cNvSpPr/>
          <p:nvPr/>
        </p:nvSpPr>
        <p:spPr>
          <a:xfrm>
            <a:off x="5133517" y="0"/>
            <a:ext cx="316687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FBC8D00-EF09-48F1-A5DA-8009472BF747}"/>
              </a:ext>
            </a:extLst>
          </p:cNvPr>
          <p:cNvSpPr txBox="1"/>
          <p:nvPr/>
        </p:nvSpPr>
        <p:spPr>
          <a:xfrm>
            <a:off x="5264904" y="324826"/>
            <a:ext cx="3043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UI</a:t>
            </a:r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디자인</a:t>
            </a:r>
          </a:p>
        </p:txBody>
      </p:sp>
      <p:pic>
        <p:nvPicPr>
          <p:cNvPr id="113" name="그래픽 112" descr="방향">
            <a:extLst>
              <a:ext uri="{FF2B5EF4-FFF2-40B4-BE49-F238E27FC236}">
                <a16:creationId xmlns:a16="http://schemas.microsoft.com/office/drawing/2014/main" id="{EF1470A5-775E-49DC-B4FF-BC71A91C6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0555" y="46330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55A817F0-3B1D-4E6D-9CD9-78E537B3C3F9}"/>
              </a:ext>
            </a:extLst>
          </p:cNvPr>
          <p:cNvSpPr txBox="1"/>
          <p:nvPr/>
        </p:nvSpPr>
        <p:spPr>
          <a:xfrm>
            <a:off x="6117730" y="1068687"/>
            <a:ext cx="1797538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핵심 </a:t>
            </a:r>
            <a:r>
              <a:rPr lang="en-US" altLang="ko-KR" sz="2000" kern="0" spc="-40" dirty="0">
                <a:solidFill>
                  <a:srgbClr val="FFCB25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r>
              <a:rPr lang="en-US" altLang="ko-KR" sz="2000" kern="0" spc="-40" dirty="0">
                <a:solidFill>
                  <a:srgbClr val="000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000" kern="0" spc="-40" dirty="0">
                <a:solidFill>
                  <a:srgbClr val="000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디자인 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6F26478-3173-4F8E-8269-2C800C8210E9}"/>
              </a:ext>
            </a:extLst>
          </p:cNvPr>
          <p:cNvGrpSpPr/>
          <p:nvPr/>
        </p:nvGrpSpPr>
        <p:grpSpPr>
          <a:xfrm>
            <a:off x="5707702" y="1165859"/>
            <a:ext cx="279403" cy="279509"/>
            <a:chOff x="-1716995" y="4085976"/>
            <a:chExt cx="733565" cy="740824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FDB9E4B4-A5A0-4F8E-86CD-5809D25882BD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7" name="그래픽 116" descr="방향">
              <a:extLst>
                <a:ext uri="{FF2B5EF4-FFF2-40B4-BE49-F238E27FC236}">
                  <a16:creationId xmlns:a16="http://schemas.microsoft.com/office/drawing/2014/main" id="{2F47AA27-9E09-4148-B129-2CBC8C4BE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7629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C28827-5E5C-42D9-AF57-E1C261F6B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514789"/>
              </p:ext>
            </p:extLst>
          </p:nvPr>
        </p:nvGraphicFramePr>
        <p:xfrm>
          <a:off x="6096000" y="1829636"/>
          <a:ext cx="5293360" cy="47015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6732">
                  <a:extLst>
                    <a:ext uri="{9D8B030D-6E8A-4147-A177-3AD203B41FA5}">
                      <a16:colId xmlns:a16="http://schemas.microsoft.com/office/drawing/2014/main" val="1855482204"/>
                    </a:ext>
                  </a:extLst>
                </a:gridCol>
                <a:gridCol w="4706628">
                  <a:extLst>
                    <a:ext uri="{9D8B030D-6E8A-4147-A177-3AD203B41FA5}">
                      <a16:colId xmlns:a16="http://schemas.microsoft.com/office/drawing/2014/main" val="1049967766"/>
                    </a:ext>
                  </a:extLst>
                </a:gridCol>
              </a:tblGrid>
              <a:tr h="536636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1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서울남산체 L" panose="02020503020101020101" pitchFamily="18" charset="-127"/>
                          <a:ea typeface="서울남산체 L" panose="02020503020101020101" pitchFamily="18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서울남산체 L" panose="02020503020101020101" pitchFamily="18" charset="-127"/>
                          <a:ea typeface="서울남산체 L" panose="02020503020101020101" pitchFamily="18" charset="-127"/>
                          <a:sym typeface="Wingdings" panose="05000000000000000000" pitchFamily="2" charset="2"/>
                        </a:rPr>
                        <a:t>마커 위치 기준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서울남산체 L" panose="02020503020101020101" pitchFamily="18" charset="-127"/>
                          <a:ea typeface="서울남산체 L" panose="02020503020101020101" pitchFamily="18" charset="-127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서울남산체 L" panose="02020503020101020101" pitchFamily="18" charset="-127"/>
                          <a:ea typeface="서울남산체 L" panose="02020503020101020101" pitchFamily="18" charset="-127"/>
                          <a:sym typeface="Wingdings" panose="05000000000000000000" pitchFamily="2" charset="2"/>
                        </a:rPr>
                        <a:t> 장소의 주소 표기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서울남산체 L" panose="02020503020101020101" pitchFamily="18" charset="-127"/>
                        <a:ea typeface="서울남산체 L" panose="02020503020101020101" pitchFamily="18" charset="-127"/>
                        <a:sym typeface="Wingdings" panose="05000000000000000000" pitchFamily="2" charset="2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915793"/>
                  </a:ext>
                </a:extLst>
              </a:tr>
              <a:tr h="381348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2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마커의 위치는 화면 중앙으로 고정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지도를 움직여 위치를 지정하는 형식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12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908034"/>
                  </a:ext>
                </a:extLst>
              </a:tr>
              <a:tr h="371500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3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터치 시 위험 지역 지정 팝업 표시</a:t>
                      </a: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89924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4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해당 위험 지역의 문제점과 관련된 이미지를 업로드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1322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5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 지역 위치 재지정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382883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6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 등급에 관한 설명 표시</a:t>
                      </a: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“점수가 높을수록 이 장소가 위험함을 알립니다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.”</a:t>
                      </a: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32561"/>
                  </a:ext>
                </a:extLst>
              </a:tr>
              <a:tr h="38037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7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해당 위험 지역의 등급을 </a:t>
                      </a:r>
                      <a:r>
                        <a:rPr lang="en-US" altLang="ko-KR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0.5</a:t>
                      </a:r>
                      <a:r>
                        <a:rPr lang="ko-KR" altLang="en-US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점 단위로 나누어 표시</a:t>
                      </a:r>
                      <a:r>
                        <a:rPr lang="en-US" altLang="ko-KR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.</a:t>
                      </a: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1 ~ 5</a:t>
                      </a:r>
                      <a:r>
                        <a:rPr lang="ko-KR" altLang="en-US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점 사이의 범위에서 점수가 지정되어질 수 있음</a:t>
                      </a:r>
                      <a:r>
                        <a:rPr lang="en-US" altLang="ko-KR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.</a:t>
                      </a: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764006"/>
                  </a:ext>
                </a:extLst>
              </a:tr>
              <a:tr h="657188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8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등록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하단의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‘+’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버튼을 이용해 등록되어 있는 태그 들 중 선택하여 등록</a:t>
                      </a: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삭제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태그의 오른쪽에 삽입된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‘x’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 클릭 시 삭제</a:t>
                      </a: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1511"/>
                  </a:ext>
                </a:extLst>
              </a:tr>
              <a:tr h="750170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등록 완료 시 내가 쓴 글에 추가</a:t>
                      </a: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데이터 전송</a:t>
                      </a: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654392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29B9D7F6-1451-483F-8E26-7FFA6661D41D}"/>
              </a:ext>
            </a:extLst>
          </p:cNvPr>
          <p:cNvGrpSpPr/>
          <p:nvPr/>
        </p:nvGrpSpPr>
        <p:grpSpPr>
          <a:xfrm>
            <a:off x="6173202" y="2004795"/>
            <a:ext cx="388720" cy="200055"/>
            <a:chOff x="4727047" y="5307508"/>
            <a:chExt cx="388720" cy="20005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43C4BB8-7BBD-4B7A-BD15-CBF6F125016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6FECC744-6AC0-4CE0-BEE7-7E04454AF6E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8FC1827-53EA-47AF-9356-D81180BE0A27}"/>
              </a:ext>
            </a:extLst>
          </p:cNvPr>
          <p:cNvGrpSpPr/>
          <p:nvPr/>
        </p:nvGrpSpPr>
        <p:grpSpPr>
          <a:xfrm>
            <a:off x="6179298" y="2477323"/>
            <a:ext cx="388720" cy="200055"/>
            <a:chOff x="4727047" y="5307508"/>
            <a:chExt cx="388720" cy="20005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6D284E8-4874-40E5-9EAC-7C4ACC5793F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CC178EA-B12D-4DE0-9C14-D265D0BAC57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8F6FFA2-FC73-415C-8407-29363156350B}"/>
              </a:ext>
            </a:extLst>
          </p:cNvPr>
          <p:cNvGrpSpPr/>
          <p:nvPr/>
        </p:nvGrpSpPr>
        <p:grpSpPr>
          <a:xfrm>
            <a:off x="6188719" y="2842509"/>
            <a:ext cx="388720" cy="200055"/>
            <a:chOff x="4727047" y="5307508"/>
            <a:chExt cx="388720" cy="200055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0BB0DD1-E7E3-41B3-8766-BB8C401FEAD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4" name="TextBox 27">
              <a:extLst>
                <a:ext uri="{FF2B5EF4-FFF2-40B4-BE49-F238E27FC236}">
                  <a16:creationId xmlns:a16="http://schemas.microsoft.com/office/drawing/2014/main" id="{DDE74743-8FF0-49F6-BC57-9FC3DA58395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8302F7F-E8CA-4E5E-A8B1-F938407973DE}"/>
              </a:ext>
            </a:extLst>
          </p:cNvPr>
          <p:cNvGrpSpPr/>
          <p:nvPr/>
        </p:nvGrpSpPr>
        <p:grpSpPr>
          <a:xfrm>
            <a:off x="6200064" y="3227563"/>
            <a:ext cx="388720" cy="200055"/>
            <a:chOff x="4727047" y="5307508"/>
            <a:chExt cx="388720" cy="200055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F5FD5D9-A1AA-4A29-AADA-9F2B51876F6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7" name="TextBox 27">
              <a:extLst>
                <a:ext uri="{FF2B5EF4-FFF2-40B4-BE49-F238E27FC236}">
                  <a16:creationId xmlns:a16="http://schemas.microsoft.com/office/drawing/2014/main" id="{E18E8796-5061-46F2-A8BD-6EB1A2B2415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6A7ADB-FE02-4E6D-AE9F-76B65855758F}"/>
              </a:ext>
            </a:extLst>
          </p:cNvPr>
          <p:cNvGrpSpPr/>
          <p:nvPr/>
        </p:nvGrpSpPr>
        <p:grpSpPr>
          <a:xfrm>
            <a:off x="6204841" y="3632989"/>
            <a:ext cx="388720" cy="200055"/>
            <a:chOff x="4727047" y="5307508"/>
            <a:chExt cx="388720" cy="2000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6CB4348-9E77-4CFE-B0D8-6F6854C7AFE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0" name="TextBox 27">
              <a:extLst>
                <a:ext uri="{FF2B5EF4-FFF2-40B4-BE49-F238E27FC236}">
                  <a16:creationId xmlns:a16="http://schemas.microsoft.com/office/drawing/2014/main" id="{60EBD3D6-1379-4247-B754-81BED66392A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5CE5735-5DDA-4E75-8684-2FD5724A063C}"/>
              </a:ext>
            </a:extLst>
          </p:cNvPr>
          <p:cNvGrpSpPr/>
          <p:nvPr/>
        </p:nvGrpSpPr>
        <p:grpSpPr>
          <a:xfrm>
            <a:off x="6204841" y="4141382"/>
            <a:ext cx="388720" cy="200055"/>
            <a:chOff x="4727047" y="5307508"/>
            <a:chExt cx="388720" cy="200055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F83FB6B-8979-4E20-83B4-47C54975EA3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3" name="TextBox 27">
              <a:extLst>
                <a:ext uri="{FF2B5EF4-FFF2-40B4-BE49-F238E27FC236}">
                  <a16:creationId xmlns:a16="http://schemas.microsoft.com/office/drawing/2014/main" id="{C809BE0B-69C1-444C-9EF5-973CFD2F44F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FAE41BA-AB07-463B-AB3F-BF89E83705D5}"/>
              </a:ext>
            </a:extLst>
          </p:cNvPr>
          <p:cNvGrpSpPr/>
          <p:nvPr/>
        </p:nvGrpSpPr>
        <p:grpSpPr>
          <a:xfrm>
            <a:off x="6195525" y="4744938"/>
            <a:ext cx="388720" cy="200055"/>
            <a:chOff x="4727047" y="5307508"/>
            <a:chExt cx="388720" cy="200055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E01076D-7046-4880-917F-4081F5C37EE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6" name="TextBox 27">
              <a:extLst>
                <a:ext uri="{FF2B5EF4-FFF2-40B4-BE49-F238E27FC236}">
                  <a16:creationId xmlns:a16="http://schemas.microsoft.com/office/drawing/2014/main" id="{60C7B87D-96DD-48C4-8B77-D33FA16FDCE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7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DA2F913-9EFE-4B24-BE89-361878217D48}"/>
              </a:ext>
            </a:extLst>
          </p:cNvPr>
          <p:cNvGrpSpPr/>
          <p:nvPr/>
        </p:nvGrpSpPr>
        <p:grpSpPr>
          <a:xfrm>
            <a:off x="6195525" y="5352891"/>
            <a:ext cx="388720" cy="200055"/>
            <a:chOff x="4727047" y="5307508"/>
            <a:chExt cx="388720" cy="20005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3C3A8AFE-D9E8-4449-BA8D-2C7597AC3A9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9" name="TextBox 27">
              <a:extLst>
                <a:ext uri="{FF2B5EF4-FFF2-40B4-BE49-F238E27FC236}">
                  <a16:creationId xmlns:a16="http://schemas.microsoft.com/office/drawing/2014/main" id="{8D5A1969-BC84-4164-9F9B-EE155E1C102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8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pic>
        <p:nvPicPr>
          <p:cNvPr id="90" name="그림 8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0B52BCC-9F57-4759-8538-DB193EA9F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9" y="1828455"/>
            <a:ext cx="2303634" cy="4735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1" name="그림 90" descr="스크린샷이(가) 표시된 사진&#10;&#10;자동 생성된 설명">
            <a:extLst>
              <a:ext uri="{FF2B5EF4-FFF2-40B4-BE49-F238E27FC236}">
                <a16:creationId xmlns:a16="http://schemas.microsoft.com/office/drawing/2014/main" id="{9004CA95-873B-4026-AB68-00CC7F69B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82" y="1841134"/>
            <a:ext cx="2303634" cy="4735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A6DC2B84-AB8A-4E1B-A229-EFFA51814FBF}"/>
              </a:ext>
            </a:extLst>
          </p:cNvPr>
          <p:cNvGrpSpPr/>
          <p:nvPr/>
        </p:nvGrpSpPr>
        <p:grpSpPr>
          <a:xfrm>
            <a:off x="770716" y="2014822"/>
            <a:ext cx="388720" cy="200055"/>
            <a:chOff x="4727047" y="5307508"/>
            <a:chExt cx="388720" cy="20005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1ACA80C7-AA6C-48D8-84F4-DFF89275ABA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24" name="TextBox 27">
              <a:extLst>
                <a:ext uri="{FF2B5EF4-FFF2-40B4-BE49-F238E27FC236}">
                  <a16:creationId xmlns:a16="http://schemas.microsoft.com/office/drawing/2014/main" id="{8460622B-27E2-492F-B76B-E877149352C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E5F900-21F4-46A7-95CC-1FC73EF06F53}"/>
              </a:ext>
            </a:extLst>
          </p:cNvPr>
          <p:cNvSpPr/>
          <p:nvPr/>
        </p:nvSpPr>
        <p:spPr>
          <a:xfrm>
            <a:off x="1081379" y="2039916"/>
            <a:ext cx="1174141" cy="17496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7E3DC6C-A53B-4D75-88C8-35210D84181E}"/>
              </a:ext>
            </a:extLst>
          </p:cNvPr>
          <p:cNvGrpSpPr/>
          <p:nvPr/>
        </p:nvGrpSpPr>
        <p:grpSpPr>
          <a:xfrm>
            <a:off x="1279729" y="3815437"/>
            <a:ext cx="388720" cy="200055"/>
            <a:chOff x="4727047" y="5307508"/>
            <a:chExt cx="388720" cy="200055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2A82F21-CBF0-43F4-878C-7A7AF9AD0F9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28" name="TextBox 27">
              <a:extLst>
                <a:ext uri="{FF2B5EF4-FFF2-40B4-BE49-F238E27FC236}">
                  <a16:creationId xmlns:a16="http://schemas.microsoft.com/office/drawing/2014/main" id="{13F3A21A-4FFA-466C-9A9E-510CC6A2CAB1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5D927AE6-4739-4B24-9B3B-41B06F355F07}"/>
              </a:ext>
            </a:extLst>
          </p:cNvPr>
          <p:cNvGrpSpPr/>
          <p:nvPr/>
        </p:nvGrpSpPr>
        <p:grpSpPr>
          <a:xfrm>
            <a:off x="715983" y="5910999"/>
            <a:ext cx="388720" cy="200055"/>
            <a:chOff x="4727047" y="5307508"/>
            <a:chExt cx="388720" cy="200055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A326207-5F20-40B5-BE0E-3F04CAC7315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31" name="TextBox 27">
              <a:extLst>
                <a:ext uri="{FF2B5EF4-FFF2-40B4-BE49-F238E27FC236}">
                  <a16:creationId xmlns:a16="http://schemas.microsoft.com/office/drawing/2014/main" id="{1F13885C-7AEC-4638-BDA0-E0C024717D5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CAD5D16-FD74-4F45-8584-C36D5471B91B}"/>
              </a:ext>
            </a:extLst>
          </p:cNvPr>
          <p:cNvGrpSpPr/>
          <p:nvPr/>
        </p:nvGrpSpPr>
        <p:grpSpPr>
          <a:xfrm>
            <a:off x="4017439" y="3415327"/>
            <a:ext cx="388720" cy="200055"/>
            <a:chOff x="4727047" y="5307508"/>
            <a:chExt cx="388720" cy="200055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9B8A2C3-8A5D-4287-ADB0-8C478F680B3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34" name="TextBox 27">
              <a:extLst>
                <a:ext uri="{FF2B5EF4-FFF2-40B4-BE49-F238E27FC236}">
                  <a16:creationId xmlns:a16="http://schemas.microsoft.com/office/drawing/2014/main" id="{14DB61A7-89BA-4717-BCC2-2DAE45DA114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A9AD30C-3556-4347-A6B8-1D358181000E}"/>
              </a:ext>
            </a:extLst>
          </p:cNvPr>
          <p:cNvGrpSpPr/>
          <p:nvPr/>
        </p:nvGrpSpPr>
        <p:grpSpPr>
          <a:xfrm>
            <a:off x="5014255" y="4122727"/>
            <a:ext cx="388720" cy="200055"/>
            <a:chOff x="4727047" y="5307508"/>
            <a:chExt cx="388720" cy="200055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71A7904-E01E-4DC9-AEDC-1FFC3995D07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37" name="TextBox 27">
              <a:extLst>
                <a:ext uri="{FF2B5EF4-FFF2-40B4-BE49-F238E27FC236}">
                  <a16:creationId xmlns:a16="http://schemas.microsoft.com/office/drawing/2014/main" id="{B61D127A-0834-4C77-8071-2823508F26B1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4F0ABE-ECC6-4218-9454-7B87702BE995}"/>
              </a:ext>
            </a:extLst>
          </p:cNvPr>
          <p:cNvSpPr/>
          <p:nvPr/>
        </p:nvSpPr>
        <p:spPr>
          <a:xfrm>
            <a:off x="4971487" y="4222755"/>
            <a:ext cx="172347" cy="18030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E9B1D4-1F7F-4017-85C3-461920455DEE}"/>
              </a:ext>
            </a:extLst>
          </p:cNvPr>
          <p:cNvSpPr/>
          <p:nvPr/>
        </p:nvSpPr>
        <p:spPr>
          <a:xfrm>
            <a:off x="3594595" y="4487904"/>
            <a:ext cx="172347" cy="18030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ADC79587-3DAD-413D-B9B5-399C02A064F6}"/>
              </a:ext>
            </a:extLst>
          </p:cNvPr>
          <p:cNvGrpSpPr/>
          <p:nvPr/>
        </p:nvGrpSpPr>
        <p:grpSpPr>
          <a:xfrm>
            <a:off x="3632324" y="4387876"/>
            <a:ext cx="388720" cy="200055"/>
            <a:chOff x="4727047" y="5307508"/>
            <a:chExt cx="388720" cy="200055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331962C-4354-460B-B04E-D7ADA378F4A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42" name="TextBox 27">
              <a:extLst>
                <a:ext uri="{FF2B5EF4-FFF2-40B4-BE49-F238E27FC236}">
                  <a16:creationId xmlns:a16="http://schemas.microsoft.com/office/drawing/2014/main" id="{83C1DEB7-B7A6-419B-AC1B-26A984F541E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19DA851C-577B-4CDB-B849-36258C982E1E}"/>
              </a:ext>
            </a:extLst>
          </p:cNvPr>
          <p:cNvGrpSpPr/>
          <p:nvPr/>
        </p:nvGrpSpPr>
        <p:grpSpPr>
          <a:xfrm>
            <a:off x="3205875" y="4693171"/>
            <a:ext cx="388720" cy="200055"/>
            <a:chOff x="4727047" y="5307508"/>
            <a:chExt cx="388720" cy="200055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0DBAC6D9-770F-435F-879A-7AB425AA214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45" name="TextBox 27">
              <a:extLst>
                <a:ext uri="{FF2B5EF4-FFF2-40B4-BE49-F238E27FC236}">
                  <a16:creationId xmlns:a16="http://schemas.microsoft.com/office/drawing/2014/main" id="{8623DBF1-48C6-4AB6-AE07-BA11442F5B0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7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012A8-A822-420C-842C-CDA28F731D33}"/>
              </a:ext>
            </a:extLst>
          </p:cNvPr>
          <p:cNvSpPr/>
          <p:nvPr/>
        </p:nvSpPr>
        <p:spPr>
          <a:xfrm>
            <a:off x="3516722" y="4662860"/>
            <a:ext cx="1620514" cy="25073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7C3AD4-AFFE-41EB-86F6-374EF6C29508}"/>
              </a:ext>
            </a:extLst>
          </p:cNvPr>
          <p:cNvSpPr/>
          <p:nvPr/>
        </p:nvSpPr>
        <p:spPr>
          <a:xfrm>
            <a:off x="3227260" y="5075962"/>
            <a:ext cx="1916574" cy="33723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EBA6FA6-B37D-4C1E-B048-FC4A691C7236}"/>
              </a:ext>
            </a:extLst>
          </p:cNvPr>
          <p:cNvGrpSpPr/>
          <p:nvPr/>
        </p:nvGrpSpPr>
        <p:grpSpPr>
          <a:xfrm>
            <a:off x="4942876" y="5270232"/>
            <a:ext cx="388720" cy="200055"/>
            <a:chOff x="4727047" y="5307508"/>
            <a:chExt cx="388720" cy="200055"/>
          </a:xfrm>
        </p:grpSpPr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6E437439-ED10-428C-A33E-37285862DF2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49" name="TextBox 27">
              <a:extLst>
                <a:ext uri="{FF2B5EF4-FFF2-40B4-BE49-F238E27FC236}">
                  <a16:creationId xmlns:a16="http://schemas.microsoft.com/office/drawing/2014/main" id="{BD66185A-40D9-4554-8AAC-AA705D88C33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8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7EFBB26-76D9-4E94-A8E0-9043BE5CBB7A}"/>
              </a:ext>
            </a:extLst>
          </p:cNvPr>
          <p:cNvGrpSpPr/>
          <p:nvPr/>
        </p:nvGrpSpPr>
        <p:grpSpPr>
          <a:xfrm>
            <a:off x="3632324" y="5731202"/>
            <a:ext cx="388720" cy="200055"/>
            <a:chOff x="4727047" y="5307508"/>
            <a:chExt cx="388720" cy="200055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ACC8729C-2DE3-4240-B9DD-AE19CF3F071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53" name="TextBox 27">
              <a:extLst>
                <a:ext uri="{FF2B5EF4-FFF2-40B4-BE49-F238E27FC236}">
                  <a16:creationId xmlns:a16="http://schemas.microsoft.com/office/drawing/2014/main" id="{B4F0EB1F-910A-4FF1-8008-AE73FE3F3E9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9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6B43F9D-8B1E-4A8A-AD2B-3D16BD9F119E}"/>
              </a:ext>
            </a:extLst>
          </p:cNvPr>
          <p:cNvGrpSpPr/>
          <p:nvPr/>
        </p:nvGrpSpPr>
        <p:grpSpPr>
          <a:xfrm>
            <a:off x="6195525" y="6084451"/>
            <a:ext cx="388720" cy="200055"/>
            <a:chOff x="4727047" y="5307508"/>
            <a:chExt cx="388720" cy="200055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84424CE-CF50-4D40-8A57-C18669EF1FF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56" name="TextBox 27">
              <a:extLst>
                <a:ext uri="{FF2B5EF4-FFF2-40B4-BE49-F238E27FC236}">
                  <a16:creationId xmlns:a16="http://schemas.microsoft.com/office/drawing/2014/main" id="{AF00E463-5A23-41A1-8A8E-EBAA7C232CA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9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7993B6-A2B9-44F1-AC04-51CA1F2FA1FB}"/>
              </a:ext>
            </a:extLst>
          </p:cNvPr>
          <p:cNvSpPr/>
          <p:nvPr/>
        </p:nvSpPr>
        <p:spPr>
          <a:xfrm>
            <a:off x="9623060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33C631-4FFE-498C-952C-2C7E0B34BFB4}"/>
              </a:ext>
            </a:extLst>
          </p:cNvPr>
          <p:cNvSpPr txBox="1"/>
          <p:nvPr/>
        </p:nvSpPr>
        <p:spPr>
          <a:xfrm>
            <a:off x="9528706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94" name="그래픽 93" descr="방향">
            <a:extLst>
              <a:ext uri="{FF2B5EF4-FFF2-40B4-BE49-F238E27FC236}">
                <a16:creationId xmlns:a16="http://schemas.microsoft.com/office/drawing/2014/main" id="{A9AC9171-95F2-4B22-97C0-F2E5CA215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7180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A5A493C2-5F32-4D78-90F4-391B22B5704E}"/>
              </a:ext>
            </a:extLst>
          </p:cNvPr>
          <p:cNvSpPr/>
          <p:nvPr/>
        </p:nvSpPr>
        <p:spPr>
          <a:xfrm>
            <a:off x="8297683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54734D5-536D-471F-9D8A-62662261E58A}"/>
              </a:ext>
            </a:extLst>
          </p:cNvPr>
          <p:cNvSpPr txBox="1"/>
          <p:nvPr/>
        </p:nvSpPr>
        <p:spPr>
          <a:xfrm>
            <a:off x="8362386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운영 계획</a:t>
            </a:r>
          </a:p>
        </p:txBody>
      </p:sp>
      <p:pic>
        <p:nvPicPr>
          <p:cNvPr id="100" name="그래픽 99" descr="방향">
            <a:extLst>
              <a:ext uri="{FF2B5EF4-FFF2-40B4-BE49-F238E27FC236}">
                <a16:creationId xmlns:a16="http://schemas.microsoft.com/office/drawing/2014/main" id="{7280265F-E9EE-4E21-B77E-B8D3EDC9D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6477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01" name="순서도: 처리 100">
            <a:extLst>
              <a:ext uri="{FF2B5EF4-FFF2-40B4-BE49-F238E27FC236}">
                <a16:creationId xmlns:a16="http://schemas.microsoft.com/office/drawing/2014/main" id="{FFA28C88-8C89-4706-94A8-B58BF5FB74DA}"/>
              </a:ext>
            </a:extLst>
          </p:cNvPr>
          <p:cNvSpPr/>
          <p:nvPr/>
        </p:nvSpPr>
        <p:spPr>
          <a:xfrm>
            <a:off x="8581292" y="999985"/>
            <a:ext cx="3610708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순서도: 처리 101">
            <a:extLst>
              <a:ext uri="{FF2B5EF4-FFF2-40B4-BE49-F238E27FC236}">
                <a16:creationId xmlns:a16="http://schemas.microsoft.com/office/drawing/2014/main" id="{CA425059-871D-4214-8B57-DE00F2D6CDAA}"/>
              </a:ext>
            </a:extLst>
          </p:cNvPr>
          <p:cNvSpPr/>
          <p:nvPr/>
        </p:nvSpPr>
        <p:spPr>
          <a:xfrm>
            <a:off x="12606" y="999985"/>
            <a:ext cx="484000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E571D3-175D-4A09-AB16-4D455C934ECC}"/>
              </a:ext>
            </a:extLst>
          </p:cNvPr>
          <p:cNvSpPr txBox="1"/>
          <p:nvPr/>
        </p:nvSpPr>
        <p:spPr>
          <a:xfrm>
            <a:off x="422031" y="1021215"/>
            <a:ext cx="5141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UI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디자인 </a:t>
            </a:r>
            <a:r>
              <a:rPr lang="en-US" altLang="ko-KR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– 2. 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지역 지정 </a:t>
            </a:r>
            <a:endParaRPr lang="ko-KR" altLang="en-US" sz="16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D958DE3-7AB2-4A0D-983F-ADA34A8839DF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A80B3F7-D57E-4B24-862A-B2AFC2F0399A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106" name="그래픽 105" descr="방향">
            <a:extLst>
              <a:ext uri="{FF2B5EF4-FFF2-40B4-BE49-F238E27FC236}">
                <a16:creationId xmlns:a16="http://schemas.microsoft.com/office/drawing/2014/main" id="{AF15C74E-AC5E-4015-87EF-FD08FDE66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9249D08-F0DD-4E27-A013-690C4B4C2446}"/>
              </a:ext>
            </a:extLst>
          </p:cNvPr>
          <p:cNvSpPr/>
          <p:nvPr/>
        </p:nvSpPr>
        <p:spPr>
          <a:xfrm>
            <a:off x="2347806" y="1365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4C5DF79-13DC-49CE-828A-F26972072BA5}"/>
              </a:ext>
            </a:extLst>
          </p:cNvPr>
          <p:cNvSpPr txBox="1"/>
          <p:nvPr/>
        </p:nvSpPr>
        <p:spPr>
          <a:xfrm>
            <a:off x="2317933" y="282982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109" name="그래픽 108" descr="방향">
            <a:extLst>
              <a:ext uri="{FF2B5EF4-FFF2-40B4-BE49-F238E27FC236}">
                <a16:creationId xmlns:a16="http://schemas.microsoft.com/office/drawing/2014/main" id="{9A32FB67-FF5E-47EE-AEE5-355EE96F4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582" y="153872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34CFC0B-96B2-4B4C-9D1C-7FF7882106C5}"/>
              </a:ext>
            </a:extLst>
          </p:cNvPr>
          <p:cNvSpPr/>
          <p:nvPr/>
        </p:nvSpPr>
        <p:spPr>
          <a:xfrm>
            <a:off x="3719467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E5C27B-D532-4361-B73B-F90E9363DE81}"/>
              </a:ext>
            </a:extLst>
          </p:cNvPr>
          <p:cNvSpPr txBox="1"/>
          <p:nvPr/>
        </p:nvSpPr>
        <p:spPr>
          <a:xfrm>
            <a:off x="3716284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112" name="그래픽 111" descr="방향">
            <a:extLst>
              <a:ext uri="{FF2B5EF4-FFF2-40B4-BE49-F238E27FC236}">
                <a16:creationId xmlns:a16="http://schemas.microsoft.com/office/drawing/2014/main" id="{E26268C4-8A15-42F3-8B64-5A836A2D3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2748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763EB8-366B-4ABB-8A72-DC5E4D9732EE}"/>
              </a:ext>
            </a:extLst>
          </p:cNvPr>
          <p:cNvSpPr/>
          <p:nvPr/>
        </p:nvSpPr>
        <p:spPr>
          <a:xfrm>
            <a:off x="5133517" y="0"/>
            <a:ext cx="316687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1BCC96-22F1-43F8-B6A4-06B0CB9C0A9C}"/>
              </a:ext>
            </a:extLst>
          </p:cNvPr>
          <p:cNvSpPr txBox="1"/>
          <p:nvPr/>
        </p:nvSpPr>
        <p:spPr>
          <a:xfrm>
            <a:off x="5264904" y="324826"/>
            <a:ext cx="3043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UI</a:t>
            </a:r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디자인</a:t>
            </a:r>
          </a:p>
        </p:txBody>
      </p:sp>
      <p:pic>
        <p:nvPicPr>
          <p:cNvPr id="115" name="그래픽 114" descr="방향">
            <a:extLst>
              <a:ext uri="{FF2B5EF4-FFF2-40B4-BE49-F238E27FC236}">
                <a16:creationId xmlns:a16="http://schemas.microsoft.com/office/drawing/2014/main" id="{DF2ED045-76A4-4AAD-AF91-8AF351D1B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0555" y="46330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1334A119-3CC9-4375-9CBA-8642B933FB4B}"/>
              </a:ext>
            </a:extLst>
          </p:cNvPr>
          <p:cNvSpPr txBox="1"/>
          <p:nvPr/>
        </p:nvSpPr>
        <p:spPr>
          <a:xfrm>
            <a:off x="6117730" y="1068687"/>
            <a:ext cx="1797538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핵심 </a:t>
            </a:r>
            <a:r>
              <a:rPr lang="en-US" altLang="ko-KR" sz="2000" kern="0" spc="-40" dirty="0">
                <a:solidFill>
                  <a:srgbClr val="FFCB25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r>
              <a:rPr lang="en-US" altLang="ko-KR" sz="2000" kern="0" spc="-40" dirty="0">
                <a:solidFill>
                  <a:srgbClr val="000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000" kern="0" spc="-40" dirty="0">
                <a:solidFill>
                  <a:srgbClr val="000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디자인 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9BD4EB8-8205-44A8-AA22-FC9D1BC6FBBE}"/>
              </a:ext>
            </a:extLst>
          </p:cNvPr>
          <p:cNvGrpSpPr/>
          <p:nvPr/>
        </p:nvGrpSpPr>
        <p:grpSpPr>
          <a:xfrm>
            <a:off x="5707702" y="1165859"/>
            <a:ext cx="279403" cy="279509"/>
            <a:chOff x="-1716995" y="4085976"/>
            <a:chExt cx="733565" cy="740824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14A3AC74-878A-4FED-83A4-BFB4671219B9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래픽 118" descr="방향">
              <a:extLst>
                <a:ext uri="{FF2B5EF4-FFF2-40B4-BE49-F238E27FC236}">
                  <a16:creationId xmlns:a16="http://schemas.microsoft.com/office/drawing/2014/main" id="{E5A8C91C-E300-4518-8632-F4AEF7CDA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6266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E1ACE7-4866-4BEB-B6B7-D9B58369BCE3}"/>
              </a:ext>
            </a:extLst>
          </p:cNvPr>
          <p:cNvSpPr/>
          <p:nvPr/>
        </p:nvSpPr>
        <p:spPr>
          <a:xfrm>
            <a:off x="9623060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D52995-147B-4A77-8097-AD905062A91D}"/>
              </a:ext>
            </a:extLst>
          </p:cNvPr>
          <p:cNvSpPr txBox="1"/>
          <p:nvPr/>
        </p:nvSpPr>
        <p:spPr>
          <a:xfrm>
            <a:off x="9528706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40" name="그래픽 39" descr="방향">
            <a:extLst>
              <a:ext uri="{FF2B5EF4-FFF2-40B4-BE49-F238E27FC236}">
                <a16:creationId xmlns:a16="http://schemas.microsoft.com/office/drawing/2014/main" id="{C87AA282-4F4E-41E9-8C53-2FA6CFD70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7180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1C78BB69-EFAA-487E-8B01-6937639C4C51}"/>
              </a:ext>
            </a:extLst>
          </p:cNvPr>
          <p:cNvSpPr/>
          <p:nvPr/>
        </p:nvSpPr>
        <p:spPr>
          <a:xfrm>
            <a:off x="9853448" y="999985"/>
            <a:ext cx="2338552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82F61FFE-8DAD-4292-846B-E35CA0A2CFB7}"/>
              </a:ext>
            </a:extLst>
          </p:cNvPr>
          <p:cNvSpPr/>
          <p:nvPr/>
        </p:nvSpPr>
        <p:spPr>
          <a:xfrm>
            <a:off x="12606" y="999985"/>
            <a:ext cx="6210517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57B502-CB8F-4E0D-B3F0-1AB752C8045C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51DCBC-37FD-479D-8FA3-109E5AD46863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50" name="그래픽 49" descr="방향">
            <a:extLst>
              <a:ext uri="{FF2B5EF4-FFF2-40B4-BE49-F238E27FC236}">
                <a16:creationId xmlns:a16="http://schemas.microsoft.com/office/drawing/2014/main" id="{0CBE34F6-6F4D-400B-9B1C-650525EC2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7325A26-30DF-423D-B124-9F428ECEC4A1}"/>
              </a:ext>
            </a:extLst>
          </p:cNvPr>
          <p:cNvSpPr/>
          <p:nvPr/>
        </p:nvSpPr>
        <p:spPr>
          <a:xfrm>
            <a:off x="2347806" y="1365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4CBD64-EEE3-4B36-B136-52CF6EE4BD47}"/>
              </a:ext>
            </a:extLst>
          </p:cNvPr>
          <p:cNvSpPr txBox="1"/>
          <p:nvPr/>
        </p:nvSpPr>
        <p:spPr>
          <a:xfrm>
            <a:off x="2317933" y="282982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53" name="그래픽 52" descr="방향">
            <a:extLst>
              <a:ext uri="{FF2B5EF4-FFF2-40B4-BE49-F238E27FC236}">
                <a16:creationId xmlns:a16="http://schemas.microsoft.com/office/drawing/2014/main" id="{FC2CB95B-CC80-44D2-9CBB-2B68793FD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5582" y="153872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71BB114E-5125-4528-BCF4-1E3B0E115F1B}"/>
              </a:ext>
            </a:extLst>
          </p:cNvPr>
          <p:cNvSpPr/>
          <p:nvPr/>
        </p:nvSpPr>
        <p:spPr>
          <a:xfrm>
            <a:off x="3719467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30D48C-3BBF-40F1-B7A5-8E783CFC75A5}"/>
              </a:ext>
            </a:extLst>
          </p:cNvPr>
          <p:cNvSpPr txBox="1"/>
          <p:nvPr/>
        </p:nvSpPr>
        <p:spPr>
          <a:xfrm>
            <a:off x="3716284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56" name="그래픽 55" descr="방향">
            <a:extLst>
              <a:ext uri="{FF2B5EF4-FFF2-40B4-BE49-F238E27FC236}">
                <a16:creationId xmlns:a16="http://schemas.microsoft.com/office/drawing/2014/main" id="{4AC80F17-D386-4942-86DA-9E6144EAD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2748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430BBC-15EF-4511-975A-4870B182D804}"/>
              </a:ext>
            </a:extLst>
          </p:cNvPr>
          <p:cNvSpPr txBox="1"/>
          <p:nvPr/>
        </p:nvSpPr>
        <p:spPr>
          <a:xfrm>
            <a:off x="831222" y="2033388"/>
            <a:ext cx="10522578" cy="416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지방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자치 단체와 협력하여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지역별 맞춤 기능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제공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맘 카페 등 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자녀를 둔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학부모 커뮤니티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대상으로 광고 등</a:t>
            </a:r>
            <a:r>
              <a:rPr lang="en-US" altLang="ko-KR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온라인 홍보 추진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난개발 지역 내 초등학교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등 수요가 분명한 시설물들을 중심으로 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사용 장려 요청 등 오프라인 홍보 추진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구청 및 복지 센터와 연계하여 홍보 및 마케팅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23239C92-72A2-4FE4-A877-428E0AA65982}"/>
              </a:ext>
            </a:extLst>
          </p:cNvPr>
          <p:cNvSpPr/>
          <p:nvPr/>
        </p:nvSpPr>
        <p:spPr>
          <a:xfrm>
            <a:off x="5167877" y="2697841"/>
            <a:ext cx="2516439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751A070D-15C2-410F-A23C-24412290F5CF}"/>
              </a:ext>
            </a:extLst>
          </p:cNvPr>
          <p:cNvSpPr/>
          <p:nvPr/>
        </p:nvSpPr>
        <p:spPr>
          <a:xfrm>
            <a:off x="2920896" y="3372551"/>
            <a:ext cx="3798686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1230FC0B-0877-4F37-82DB-482C05F4B192}"/>
              </a:ext>
            </a:extLst>
          </p:cNvPr>
          <p:cNvSpPr/>
          <p:nvPr/>
        </p:nvSpPr>
        <p:spPr>
          <a:xfrm>
            <a:off x="1257436" y="4734573"/>
            <a:ext cx="3505200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9F65826-2CA5-4A4F-822A-DBB84572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6638BB-6B99-4D58-B9BE-77A35B30D42C}"/>
              </a:ext>
            </a:extLst>
          </p:cNvPr>
          <p:cNvSpPr txBox="1"/>
          <p:nvPr/>
        </p:nvSpPr>
        <p:spPr>
          <a:xfrm>
            <a:off x="1145512" y="1026201"/>
            <a:ext cx="4918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정식 </a:t>
            </a:r>
            <a:r>
              <a:rPr lang="ko-KR" altLang="en-US" sz="2800" kern="0" spc="-4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출시 이후 홍보 등 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운영 계획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1758-0C8E-43D5-A0E7-A4D04DCE0AFA}"/>
              </a:ext>
            </a:extLst>
          </p:cNvPr>
          <p:cNvSpPr/>
          <p:nvPr/>
        </p:nvSpPr>
        <p:spPr>
          <a:xfrm>
            <a:off x="5121667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D2DA1-E754-4BAA-AF5B-8D130CE08A0C}"/>
              </a:ext>
            </a:extLst>
          </p:cNvPr>
          <p:cNvSpPr txBox="1"/>
          <p:nvPr/>
        </p:nvSpPr>
        <p:spPr>
          <a:xfrm>
            <a:off x="5186370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운영 계획</a:t>
            </a:r>
          </a:p>
        </p:txBody>
      </p:sp>
      <p:pic>
        <p:nvPicPr>
          <p:cNvPr id="5" name="그래픽 4" descr="방향">
            <a:extLst>
              <a:ext uri="{FF2B5EF4-FFF2-40B4-BE49-F238E27FC236}">
                <a16:creationId xmlns:a16="http://schemas.microsoft.com/office/drawing/2014/main" id="{2043BD56-8F85-4C10-8EF5-FDDC0AC2A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0461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C386660-60C8-4C41-812F-DBFBE81E181D}"/>
              </a:ext>
            </a:extLst>
          </p:cNvPr>
          <p:cNvSpPr/>
          <p:nvPr/>
        </p:nvSpPr>
        <p:spPr>
          <a:xfrm>
            <a:off x="6451135" y="0"/>
            <a:ext cx="3165988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61452C-7F3D-4F1F-97EC-7D9F03DA6BF5}"/>
              </a:ext>
            </a:extLst>
          </p:cNvPr>
          <p:cNvSpPr txBox="1"/>
          <p:nvPr/>
        </p:nvSpPr>
        <p:spPr>
          <a:xfrm>
            <a:off x="6581640" y="324826"/>
            <a:ext cx="3043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운영 계획</a:t>
            </a:r>
          </a:p>
        </p:txBody>
      </p:sp>
      <p:pic>
        <p:nvPicPr>
          <p:cNvPr id="59" name="그래픽 58" descr="방향">
            <a:extLst>
              <a:ext uri="{FF2B5EF4-FFF2-40B4-BE49-F238E27FC236}">
                <a16:creationId xmlns:a16="http://schemas.microsoft.com/office/drawing/2014/main" id="{96579A97-7C90-46B4-996F-8A83C7D86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7291" y="46330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9BBAF10-EF8A-4874-B83F-05DF02B5D0E0}"/>
              </a:ext>
            </a:extLst>
          </p:cNvPr>
          <p:cNvSpPr txBox="1"/>
          <p:nvPr/>
        </p:nvSpPr>
        <p:spPr>
          <a:xfrm>
            <a:off x="6983605" y="1068687"/>
            <a:ext cx="2248400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>
                <a:solidFill>
                  <a:srgbClr val="000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정식 출시 이후 계획 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338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</TotalTime>
  <Words>833</Words>
  <Application>Microsoft Office PowerPoint</Application>
  <PresentationFormat>와이드스크린</PresentationFormat>
  <Paragraphs>225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서울남산체 L</vt:lpstr>
      <vt:lpstr>맑은 고딕</vt:lpstr>
      <vt:lpstr>서울남산체 EB</vt:lpstr>
      <vt:lpstr>서울남산체 B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현수</dc:creator>
  <cp:lastModifiedBy>정 현수</cp:lastModifiedBy>
  <cp:revision>28</cp:revision>
  <dcterms:created xsi:type="dcterms:W3CDTF">2020-07-07T11:58:43Z</dcterms:created>
  <dcterms:modified xsi:type="dcterms:W3CDTF">2020-08-09T09:12:00Z</dcterms:modified>
</cp:coreProperties>
</file>